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2"/>
  </p:notesMasterIdLst>
  <p:handoutMasterIdLst>
    <p:handoutMasterId r:id="rId33"/>
  </p:handoutMasterIdLst>
  <p:sldIdLst>
    <p:sldId id="631" r:id="rId2"/>
    <p:sldId id="660" r:id="rId3"/>
    <p:sldId id="691" r:id="rId4"/>
    <p:sldId id="661" r:id="rId5"/>
    <p:sldId id="662" r:id="rId6"/>
    <p:sldId id="663" r:id="rId7"/>
    <p:sldId id="664" r:id="rId8"/>
    <p:sldId id="665" r:id="rId9"/>
    <p:sldId id="666" r:id="rId10"/>
    <p:sldId id="685" r:id="rId11"/>
    <p:sldId id="686" r:id="rId12"/>
    <p:sldId id="690" r:id="rId13"/>
    <p:sldId id="668" r:id="rId14"/>
    <p:sldId id="669" r:id="rId15"/>
    <p:sldId id="670" r:id="rId16"/>
    <p:sldId id="687" r:id="rId17"/>
    <p:sldId id="671" r:id="rId18"/>
    <p:sldId id="672" r:id="rId19"/>
    <p:sldId id="688" r:id="rId20"/>
    <p:sldId id="674" r:id="rId21"/>
    <p:sldId id="675" r:id="rId22"/>
    <p:sldId id="676" r:id="rId23"/>
    <p:sldId id="677" r:id="rId24"/>
    <p:sldId id="678" r:id="rId25"/>
    <p:sldId id="679" r:id="rId26"/>
    <p:sldId id="680" r:id="rId27"/>
    <p:sldId id="689" r:id="rId28"/>
    <p:sldId id="682" r:id="rId29"/>
    <p:sldId id="683" r:id="rId30"/>
    <p:sldId id="684" r:id="rId3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33333"/>
    <a:srgbClr val="00FFFF"/>
    <a:srgbClr val="99FF99"/>
    <a:srgbClr val="808080"/>
    <a:srgbClr val="FF3300"/>
    <a:srgbClr val="33CC33"/>
    <a:srgbClr val="66FF66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94660"/>
  </p:normalViewPr>
  <p:slideViewPr>
    <p:cSldViewPr>
      <p:cViewPr varScale="1">
        <p:scale>
          <a:sx n="70" d="100"/>
          <a:sy n="70" d="100"/>
        </p:scale>
        <p:origin x="1356" y="78"/>
      </p:cViewPr>
      <p:guideLst>
        <p:guide orient="horz" pos="754"/>
        <p:guide pos="5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8.emf"/><Relationship Id="rId18" Type="http://schemas.openxmlformats.org/officeDocument/2006/relationships/image" Target="../media/image103.emf"/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12" Type="http://schemas.openxmlformats.org/officeDocument/2006/relationships/image" Target="../media/image97.emf"/><Relationship Id="rId17" Type="http://schemas.openxmlformats.org/officeDocument/2006/relationships/image" Target="../media/image102.emf"/><Relationship Id="rId2" Type="http://schemas.openxmlformats.org/officeDocument/2006/relationships/image" Target="../media/image87.emf"/><Relationship Id="rId16" Type="http://schemas.openxmlformats.org/officeDocument/2006/relationships/image" Target="../media/image101.emf"/><Relationship Id="rId1" Type="http://schemas.openxmlformats.org/officeDocument/2006/relationships/image" Target="../media/image86.emf"/><Relationship Id="rId6" Type="http://schemas.openxmlformats.org/officeDocument/2006/relationships/image" Target="../media/image91.emf"/><Relationship Id="rId11" Type="http://schemas.openxmlformats.org/officeDocument/2006/relationships/image" Target="../media/image96.emf"/><Relationship Id="rId5" Type="http://schemas.openxmlformats.org/officeDocument/2006/relationships/image" Target="../media/image90.emf"/><Relationship Id="rId15" Type="http://schemas.openxmlformats.org/officeDocument/2006/relationships/image" Target="../media/image100.emf"/><Relationship Id="rId10" Type="http://schemas.openxmlformats.org/officeDocument/2006/relationships/image" Target="../media/image95.emf"/><Relationship Id="rId4" Type="http://schemas.openxmlformats.org/officeDocument/2006/relationships/image" Target="../media/image89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image" Target="../media/image124.emf"/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12" Type="http://schemas.openxmlformats.org/officeDocument/2006/relationships/image" Target="../media/image123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Relationship Id="rId6" Type="http://schemas.openxmlformats.org/officeDocument/2006/relationships/image" Target="../media/image117.emf"/><Relationship Id="rId11" Type="http://schemas.openxmlformats.org/officeDocument/2006/relationships/image" Target="../media/image122.emf"/><Relationship Id="rId5" Type="http://schemas.openxmlformats.org/officeDocument/2006/relationships/image" Target="../media/image116.emf"/><Relationship Id="rId15" Type="http://schemas.openxmlformats.org/officeDocument/2006/relationships/image" Target="../media/image126.emf"/><Relationship Id="rId10" Type="http://schemas.openxmlformats.org/officeDocument/2006/relationships/image" Target="../media/image121.emf"/><Relationship Id="rId4" Type="http://schemas.openxmlformats.org/officeDocument/2006/relationships/image" Target="../media/image115.emf"/><Relationship Id="rId9" Type="http://schemas.openxmlformats.org/officeDocument/2006/relationships/image" Target="../media/image120.emf"/><Relationship Id="rId14" Type="http://schemas.openxmlformats.org/officeDocument/2006/relationships/image" Target="../media/image125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13" Type="http://schemas.openxmlformats.org/officeDocument/2006/relationships/image" Target="../media/image139.emf"/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12" Type="http://schemas.openxmlformats.org/officeDocument/2006/relationships/image" Target="../media/image138.emf"/><Relationship Id="rId2" Type="http://schemas.openxmlformats.org/officeDocument/2006/relationships/image" Target="../media/image128.emf"/><Relationship Id="rId16" Type="http://schemas.openxmlformats.org/officeDocument/2006/relationships/image" Target="../media/image142.emf"/><Relationship Id="rId1" Type="http://schemas.openxmlformats.org/officeDocument/2006/relationships/image" Target="../media/image127.emf"/><Relationship Id="rId6" Type="http://schemas.openxmlformats.org/officeDocument/2006/relationships/image" Target="../media/image132.emf"/><Relationship Id="rId11" Type="http://schemas.openxmlformats.org/officeDocument/2006/relationships/image" Target="../media/image137.emf"/><Relationship Id="rId5" Type="http://schemas.openxmlformats.org/officeDocument/2006/relationships/image" Target="../media/image131.emf"/><Relationship Id="rId15" Type="http://schemas.openxmlformats.org/officeDocument/2006/relationships/image" Target="../media/image141.emf"/><Relationship Id="rId10" Type="http://schemas.openxmlformats.org/officeDocument/2006/relationships/image" Target="../media/image136.emf"/><Relationship Id="rId4" Type="http://schemas.openxmlformats.org/officeDocument/2006/relationships/image" Target="../media/image130.emf"/><Relationship Id="rId9" Type="http://schemas.openxmlformats.org/officeDocument/2006/relationships/image" Target="../media/image135.emf"/><Relationship Id="rId14" Type="http://schemas.openxmlformats.org/officeDocument/2006/relationships/image" Target="../media/image140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image" Target="../media/image145.emf"/><Relationship Id="rId7" Type="http://schemas.openxmlformats.org/officeDocument/2006/relationships/image" Target="../media/image149.emf"/><Relationship Id="rId2" Type="http://schemas.openxmlformats.org/officeDocument/2006/relationships/image" Target="../media/image144.emf"/><Relationship Id="rId1" Type="http://schemas.openxmlformats.org/officeDocument/2006/relationships/image" Target="../media/image143.emf"/><Relationship Id="rId6" Type="http://schemas.openxmlformats.org/officeDocument/2006/relationships/image" Target="../media/image148.emf"/><Relationship Id="rId5" Type="http://schemas.openxmlformats.org/officeDocument/2006/relationships/image" Target="../media/image147.emf"/><Relationship Id="rId10" Type="http://schemas.openxmlformats.org/officeDocument/2006/relationships/image" Target="../media/image152.wmf"/><Relationship Id="rId4" Type="http://schemas.openxmlformats.org/officeDocument/2006/relationships/image" Target="../media/image146.emf"/><Relationship Id="rId9" Type="http://schemas.openxmlformats.org/officeDocument/2006/relationships/image" Target="../media/image151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13" Type="http://schemas.openxmlformats.org/officeDocument/2006/relationships/image" Target="../media/image165.emf"/><Relationship Id="rId3" Type="http://schemas.openxmlformats.org/officeDocument/2006/relationships/image" Target="../media/image155.emf"/><Relationship Id="rId7" Type="http://schemas.openxmlformats.org/officeDocument/2006/relationships/image" Target="../media/image159.emf"/><Relationship Id="rId12" Type="http://schemas.openxmlformats.org/officeDocument/2006/relationships/image" Target="../media/image164.emf"/><Relationship Id="rId17" Type="http://schemas.openxmlformats.org/officeDocument/2006/relationships/image" Target="../media/image151.emf"/><Relationship Id="rId2" Type="http://schemas.openxmlformats.org/officeDocument/2006/relationships/image" Target="../media/image154.emf"/><Relationship Id="rId16" Type="http://schemas.openxmlformats.org/officeDocument/2006/relationships/image" Target="../media/image150.emf"/><Relationship Id="rId1" Type="http://schemas.openxmlformats.org/officeDocument/2006/relationships/image" Target="../media/image153.emf"/><Relationship Id="rId6" Type="http://schemas.openxmlformats.org/officeDocument/2006/relationships/image" Target="../media/image158.emf"/><Relationship Id="rId11" Type="http://schemas.openxmlformats.org/officeDocument/2006/relationships/image" Target="../media/image163.emf"/><Relationship Id="rId5" Type="http://schemas.openxmlformats.org/officeDocument/2006/relationships/image" Target="../media/image157.emf"/><Relationship Id="rId15" Type="http://schemas.openxmlformats.org/officeDocument/2006/relationships/image" Target="../media/image149.emf"/><Relationship Id="rId10" Type="http://schemas.openxmlformats.org/officeDocument/2006/relationships/image" Target="../media/image162.emf"/><Relationship Id="rId4" Type="http://schemas.openxmlformats.org/officeDocument/2006/relationships/image" Target="../media/image156.emf"/><Relationship Id="rId9" Type="http://schemas.openxmlformats.org/officeDocument/2006/relationships/image" Target="../media/image161.emf"/><Relationship Id="rId14" Type="http://schemas.openxmlformats.org/officeDocument/2006/relationships/image" Target="../media/image166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emf"/><Relationship Id="rId13" Type="http://schemas.openxmlformats.org/officeDocument/2006/relationships/image" Target="../media/image180.emf"/><Relationship Id="rId3" Type="http://schemas.openxmlformats.org/officeDocument/2006/relationships/image" Target="../media/image170.emf"/><Relationship Id="rId7" Type="http://schemas.openxmlformats.org/officeDocument/2006/relationships/image" Target="../media/image174.emf"/><Relationship Id="rId12" Type="http://schemas.openxmlformats.org/officeDocument/2006/relationships/image" Target="../media/image179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Relationship Id="rId6" Type="http://schemas.openxmlformats.org/officeDocument/2006/relationships/image" Target="../media/image173.emf"/><Relationship Id="rId11" Type="http://schemas.openxmlformats.org/officeDocument/2006/relationships/image" Target="../media/image178.emf"/><Relationship Id="rId5" Type="http://schemas.openxmlformats.org/officeDocument/2006/relationships/image" Target="../media/image172.emf"/><Relationship Id="rId10" Type="http://schemas.openxmlformats.org/officeDocument/2006/relationships/image" Target="../media/image177.emf"/><Relationship Id="rId4" Type="http://schemas.openxmlformats.org/officeDocument/2006/relationships/image" Target="../media/image171.emf"/><Relationship Id="rId9" Type="http://schemas.openxmlformats.org/officeDocument/2006/relationships/image" Target="../media/image176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image" Target="../media/image183.emf"/><Relationship Id="rId7" Type="http://schemas.openxmlformats.org/officeDocument/2006/relationships/image" Target="../media/image178.emf"/><Relationship Id="rId2" Type="http://schemas.openxmlformats.org/officeDocument/2006/relationships/image" Target="../media/image182.emf"/><Relationship Id="rId1" Type="http://schemas.openxmlformats.org/officeDocument/2006/relationships/image" Target="../media/image181.emf"/><Relationship Id="rId6" Type="http://schemas.openxmlformats.org/officeDocument/2006/relationships/image" Target="../media/image186.emf"/><Relationship Id="rId5" Type="http://schemas.openxmlformats.org/officeDocument/2006/relationships/image" Target="../media/image185.emf"/><Relationship Id="rId4" Type="http://schemas.openxmlformats.org/officeDocument/2006/relationships/image" Target="../media/image184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wmf"/><Relationship Id="rId3" Type="http://schemas.openxmlformats.org/officeDocument/2006/relationships/image" Target="../media/image190.emf"/><Relationship Id="rId7" Type="http://schemas.openxmlformats.org/officeDocument/2006/relationships/image" Target="../media/image194.wmf"/><Relationship Id="rId2" Type="http://schemas.openxmlformats.org/officeDocument/2006/relationships/image" Target="../media/image189.emf"/><Relationship Id="rId1" Type="http://schemas.openxmlformats.org/officeDocument/2006/relationships/image" Target="../media/image188.emf"/><Relationship Id="rId6" Type="http://schemas.openxmlformats.org/officeDocument/2006/relationships/image" Target="../media/image193.wmf"/><Relationship Id="rId5" Type="http://schemas.openxmlformats.org/officeDocument/2006/relationships/image" Target="../media/image192.wmf"/><Relationship Id="rId4" Type="http://schemas.openxmlformats.org/officeDocument/2006/relationships/image" Target="../media/image191.emf"/><Relationship Id="rId9" Type="http://schemas.openxmlformats.org/officeDocument/2006/relationships/image" Target="../media/image19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13" Type="http://schemas.openxmlformats.org/officeDocument/2006/relationships/image" Target="../media/image212.emf"/><Relationship Id="rId18" Type="http://schemas.openxmlformats.org/officeDocument/2006/relationships/image" Target="../media/image217.emf"/><Relationship Id="rId3" Type="http://schemas.openxmlformats.org/officeDocument/2006/relationships/image" Target="../media/image202.emf"/><Relationship Id="rId7" Type="http://schemas.openxmlformats.org/officeDocument/2006/relationships/image" Target="../media/image206.emf"/><Relationship Id="rId12" Type="http://schemas.openxmlformats.org/officeDocument/2006/relationships/image" Target="../media/image211.emf"/><Relationship Id="rId17" Type="http://schemas.openxmlformats.org/officeDocument/2006/relationships/image" Target="../media/image216.emf"/><Relationship Id="rId2" Type="http://schemas.openxmlformats.org/officeDocument/2006/relationships/image" Target="../media/image201.emf"/><Relationship Id="rId16" Type="http://schemas.openxmlformats.org/officeDocument/2006/relationships/image" Target="../media/image215.emf"/><Relationship Id="rId20" Type="http://schemas.openxmlformats.org/officeDocument/2006/relationships/image" Target="../media/image219.emf"/><Relationship Id="rId1" Type="http://schemas.openxmlformats.org/officeDocument/2006/relationships/image" Target="../media/image200.emf"/><Relationship Id="rId6" Type="http://schemas.openxmlformats.org/officeDocument/2006/relationships/image" Target="../media/image205.emf"/><Relationship Id="rId11" Type="http://schemas.openxmlformats.org/officeDocument/2006/relationships/image" Target="../media/image210.emf"/><Relationship Id="rId5" Type="http://schemas.openxmlformats.org/officeDocument/2006/relationships/image" Target="../media/image204.emf"/><Relationship Id="rId15" Type="http://schemas.openxmlformats.org/officeDocument/2006/relationships/image" Target="../media/image214.emf"/><Relationship Id="rId10" Type="http://schemas.openxmlformats.org/officeDocument/2006/relationships/image" Target="../media/image209.emf"/><Relationship Id="rId19" Type="http://schemas.openxmlformats.org/officeDocument/2006/relationships/image" Target="../media/image218.emf"/><Relationship Id="rId4" Type="http://schemas.openxmlformats.org/officeDocument/2006/relationships/image" Target="../media/image203.emf"/><Relationship Id="rId9" Type="http://schemas.openxmlformats.org/officeDocument/2006/relationships/image" Target="../media/image208.emf"/><Relationship Id="rId14" Type="http://schemas.openxmlformats.org/officeDocument/2006/relationships/image" Target="../media/image213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3" Type="http://schemas.openxmlformats.org/officeDocument/2006/relationships/image" Target="../media/image222.emf"/><Relationship Id="rId7" Type="http://schemas.openxmlformats.org/officeDocument/2006/relationships/image" Target="../media/image226.emf"/><Relationship Id="rId2" Type="http://schemas.openxmlformats.org/officeDocument/2006/relationships/image" Target="../media/image221.emf"/><Relationship Id="rId1" Type="http://schemas.openxmlformats.org/officeDocument/2006/relationships/image" Target="../media/image220.emf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10" Type="http://schemas.openxmlformats.org/officeDocument/2006/relationships/image" Target="../media/image229.wmf"/><Relationship Id="rId4" Type="http://schemas.openxmlformats.org/officeDocument/2006/relationships/image" Target="../media/image223.emf"/><Relationship Id="rId9" Type="http://schemas.openxmlformats.org/officeDocument/2006/relationships/image" Target="../media/image22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13" Type="http://schemas.openxmlformats.org/officeDocument/2006/relationships/image" Target="../media/image242.emf"/><Relationship Id="rId18" Type="http://schemas.openxmlformats.org/officeDocument/2006/relationships/image" Target="../media/image247.emf"/><Relationship Id="rId3" Type="http://schemas.openxmlformats.org/officeDocument/2006/relationships/image" Target="../media/image232.emf"/><Relationship Id="rId7" Type="http://schemas.openxmlformats.org/officeDocument/2006/relationships/image" Target="../media/image236.emf"/><Relationship Id="rId12" Type="http://schemas.openxmlformats.org/officeDocument/2006/relationships/image" Target="../media/image241.emf"/><Relationship Id="rId17" Type="http://schemas.openxmlformats.org/officeDocument/2006/relationships/image" Target="../media/image246.wmf"/><Relationship Id="rId2" Type="http://schemas.openxmlformats.org/officeDocument/2006/relationships/image" Target="../media/image231.emf"/><Relationship Id="rId16" Type="http://schemas.openxmlformats.org/officeDocument/2006/relationships/image" Target="../media/image245.wmf"/><Relationship Id="rId1" Type="http://schemas.openxmlformats.org/officeDocument/2006/relationships/image" Target="../media/image230.emf"/><Relationship Id="rId6" Type="http://schemas.openxmlformats.org/officeDocument/2006/relationships/image" Target="../media/image235.emf"/><Relationship Id="rId11" Type="http://schemas.openxmlformats.org/officeDocument/2006/relationships/image" Target="../media/image240.emf"/><Relationship Id="rId5" Type="http://schemas.openxmlformats.org/officeDocument/2006/relationships/image" Target="../media/image234.emf"/><Relationship Id="rId15" Type="http://schemas.openxmlformats.org/officeDocument/2006/relationships/image" Target="../media/image244.emf"/><Relationship Id="rId10" Type="http://schemas.openxmlformats.org/officeDocument/2006/relationships/image" Target="../media/image239.emf"/><Relationship Id="rId4" Type="http://schemas.openxmlformats.org/officeDocument/2006/relationships/image" Target="../media/image233.emf"/><Relationship Id="rId9" Type="http://schemas.openxmlformats.org/officeDocument/2006/relationships/image" Target="../media/image238.emf"/><Relationship Id="rId14" Type="http://schemas.openxmlformats.org/officeDocument/2006/relationships/image" Target="../media/image243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13" Type="http://schemas.openxmlformats.org/officeDocument/2006/relationships/image" Target="../media/image260.emf"/><Relationship Id="rId3" Type="http://schemas.openxmlformats.org/officeDocument/2006/relationships/image" Target="../media/image250.emf"/><Relationship Id="rId7" Type="http://schemas.openxmlformats.org/officeDocument/2006/relationships/image" Target="../media/image254.emf"/><Relationship Id="rId12" Type="http://schemas.openxmlformats.org/officeDocument/2006/relationships/image" Target="../media/image259.emf"/><Relationship Id="rId2" Type="http://schemas.openxmlformats.org/officeDocument/2006/relationships/image" Target="../media/image249.emf"/><Relationship Id="rId16" Type="http://schemas.openxmlformats.org/officeDocument/2006/relationships/image" Target="../media/image189.emf"/><Relationship Id="rId1" Type="http://schemas.openxmlformats.org/officeDocument/2006/relationships/image" Target="../media/image248.emf"/><Relationship Id="rId6" Type="http://schemas.openxmlformats.org/officeDocument/2006/relationships/image" Target="../media/image253.emf"/><Relationship Id="rId11" Type="http://schemas.openxmlformats.org/officeDocument/2006/relationships/image" Target="../media/image258.emf"/><Relationship Id="rId5" Type="http://schemas.openxmlformats.org/officeDocument/2006/relationships/image" Target="../media/image252.emf"/><Relationship Id="rId15" Type="http://schemas.openxmlformats.org/officeDocument/2006/relationships/image" Target="../media/image262.wmf"/><Relationship Id="rId10" Type="http://schemas.openxmlformats.org/officeDocument/2006/relationships/image" Target="../media/image257.emf"/><Relationship Id="rId4" Type="http://schemas.openxmlformats.org/officeDocument/2006/relationships/image" Target="../media/image251.emf"/><Relationship Id="rId9" Type="http://schemas.openxmlformats.org/officeDocument/2006/relationships/image" Target="../media/image256.emf"/><Relationship Id="rId14" Type="http://schemas.openxmlformats.org/officeDocument/2006/relationships/image" Target="../media/image26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5" Type="http://schemas.openxmlformats.org/officeDocument/2006/relationships/image" Target="../media/image4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10" Type="http://schemas.openxmlformats.org/officeDocument/2006/relationships/image" Target="../media/image50.w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53.emf"/><Relationship Id="rId7" Type="http://schemas.openxmlformats.org/officeDocument/2006/relationships/image" Target="../media/image41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6.emf"/><Relationship Id="rId11" Type="http://schemas.openxmlformats.org/officeDocument/2006/relationships/image" Target="../media/image59.wmf"/><Relationship Id="rId5" Type="http://schemas.openxmlformats.org/officeDocument/2006/relationships/image" Target="../media/image55.emf"/><Relationship Id="rId10" Type="http://schemas.openxmlformats.org/officeDocument/2006/relationships/image" Target="../media/image58.wmf"/><Relationship Id="rId4" Type="http://schemas.openxmlformats.org/officeDocument/2006/relationships/image" Target="../media/image54.emf"/><Relationship Id="rId9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4" Type="http://schemas.openxmlformats.org/officeDocument/2006/relationships/image" Target="../media/image63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Relationship Id="rId14" Type="http://schemas.openxmlformats.org/officeDocument/2006/relationships/image" Target="../media/image77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4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DC32CDA-394D-4B51-A4FB-209E4DDEF2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359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65F2A39-8034-453E-BD1C-DE408300C1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86390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510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701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9158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189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413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4430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4255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19870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3109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309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26126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6521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6862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7" name="AutoShape 3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AutoShape 4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AutoShape 5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Chenwei Jiang, 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Xi’an </a:t>
            </a:r>
            <a:r>
              <a:rPr lang="en-US" altLang="zh-CN" sz="1400" b="1" i="1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 University, 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2022</a:t>
            </a:r>
            <a:endParaRPr lang="en-US" altLang="zh-CN" sz="1400" b="1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47.emf"/><Relationship Id="rId3" Type="http://schemas.openxmlformats.org/officeDocument/2006/relationships/oleObject" Target="../embeddings/oleObject46.bin"/><Relationship Id="rId21" Type="http://schemas.openxmlformats.org/officeDocument/2006/relationships/oleObject" Target="../embeddings/oleObject55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5.e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emf"/><Relationship Id="rId20" Type="http://schemas.openxmlformats.org/officeDocument/2006/relationships/image" Target="../media/image57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emf"/><Relationship Id="rId11" Type="http://schemas.openxmlformats.org/officeDocument/2006/relationships/oleObject" Target="../embeddings/oleObject50.bin"/><Relationship Id="rId24" Type="http://schemas.openxmlformats.org/officeDocument/2006/relationships/image" Target="../media/image59.wmf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23" Type="http://schemas.openxmlformats.org/officeDocument/2006/relationships/oleObject" Target="../embeddings/oleObject56.bin"/><Relationship Id="rId10" Type="http://schemas.openxmlformats.org/officeDocument/2006/relationships/image" Target="../media/image54.emf"/><Relationship Id="rId19" Type="http://schemas.openxmlformats.org/officeDocument/2006/relationships/oleObject" Target="../embeddings/oleObject54.bin"/><Relationship Id="rId4" Type="http://schemas.openxmlformats.org/officeDocument/2006/relationships/image" Target="../media/image51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6.emf"/><Relationship Id="rId22" Type="http://schemas.openxmlformats.org/officeDocument/2006/relationships/image" Target="../media/image5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BC%95%E5%8A%9B%E8%BE%90%E5%B0%84" TargetMode="External"/><Relationship Id="rId7" Type="http://schemas.openxmlformats.org/officeDocument/2006/relationships/hyperlink" Target="https://baike.baidu.com/item/%E5%BC%95%E5%8A%9B%E5%9C%BA" TargetMode="External"/><Relationship Id="rId2" Type="http://schemas.openxmlformats.org/officeDocument/2006/relationships/hyperlink" Target="https://baike.baidu.com/item/%E5%BC%95%E5%8A%9B%E6%B3%A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aike.baidu.com/item/%E6%98%9F%E9%99%85%E7%A9%BA%E9%97%B4/84069" TargetMode="External"/><Relationship Id="rId5" Type="http://schemas.openxmlformats.org/officeDocument/2006/relationships/hyperlink" Target="https://baike.baidu.com/item/%E8%84%89%E5%86%B2%E5%8F%8C%E6%98%9F" TargetMode="External"/><Relationship Id="rId4" Type="http://schemas.openxmlformats.org/officeDocument/2006/relationships/hyperlink" Target="https://baike.baidu.com/item/%E5%B0%84%E7%94%B5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6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oleObject" Target="../embeddings/oleObject66.bin"/><Relationship Id="rId18" Type="http://schemas.openxmlformats.org/officeDocument/2006/relationships/image" Target="../media/image71.emf"/><Relationship Id="rId26" Type="http://schemas.openxmlformats.org/officeDocument/2006/relationships/image" Target="../media/image75.emf"/><Relationship Id="rId3" Type="http://schemas.openxmlformats.org/officeDocument/2006/relationships/oleObject" Target="../embeddings/oleObject61.bin"/><Relationship Id="rId21" Type="http://schemas.openxmlformats.org/officeDocument/2006/relationships/oleObject" Target="../embeddings/oleObject70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68.emf"/><Relationship Id="rId17" Type="http://schemas.openxmlformats.org/officeDocument/2006/relationships/oleObject" Target="../embeddings/oleObject68.bin"/><Relationship Id="rId25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emf"/><Relationship Id="rId20" Type="http://schemas.openxmlformats.org/officeDocument/2006/relationships/image" Target="../media/image72.emf"/><Relationship Id="rId29" Type="http://schemas.openxmlformats.org/officeDocument/2006/relationships/oleObject" Target="../embeddings/oleObject74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65.bin"/><Relationship Id="rId24" Type="http://schemas.openxmlformats.org/officeDocument/2006/relationships/image" Target="../media/image74.emf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23" Type="http://schemas.openxmlformats.org/officeDocument/2006/relationships/oleObject" Target="../embeddings/oleObject71.bin"/><Relationship Id="rId28" Type="http://schemas.openxmlformats.org/officeDocument/2006/relationships/image" Target="../media/image76.emf"/><Relationship Id="rId10" Type="http://schemas.openxmlformats.org/officeDocument/2006/relationships/image" Target="../media/image67.emf"/><Relationship Id="rId19" Type="http://schemas.openxmlformats.org/officeDocument/2006/relationships/oleObject" Target="../embeddings/oleObject69.bin"/><Relationship Id="rId4" Type="http://schemas.openxmlformats.org/officeDocument/2006/relationships/image" Target="../media/image64.e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69.emf"/><Relationship Id="rId22" Type="http://schemas.openxmlformats.org/officeDocument/2006/relationships/image" Target="../media/image73.emf"/><Relationship Id="rId27" Type="http://schemas.openxmlformats.org/officeDocument/2006/relationships/oleObject" Target="../embeddings/oleObject73.bin"/><Relationship Id="rId30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oleObject" Target="../embeddings/oleObject80.bin"/><Relationship Id="rId18" Type="http://schemas.openxmlformats.org/officeDocument/2006/relationships/image" Target="../media/image85.e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82.emf"/><Relationship Id="rId17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4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79.e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10" Type="http://schemas.openxmlformats.org/officeDocument/2006/relationships/image" Target="../media/image81.emf"/><Relationship Id="rId4" Type="http://schemas.openxmlformats.org/officeDocument/2006/relationships/image" Target="../media/image78.e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83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8.bin"/><Relationship Id="rId18" Type="http://schemas.openxmlformats.org/officeDocument/2006/relationships/image" Target="../media/image93.emf"/><Relationship Id="rId26" Type="http://schemas.openxmlformats.org/officeDocument/2006/relationships/image" Target="../media/image97.emf"/><Relationship Id="rId21" Type="http://schemas.openxmlformats.org/officeDocument/2006/relationships/oleObject" Target="../embeddings/oleObject92.bin"/><Relationship Id="rId34" Type="http://schemas.openxmlformats.org/officeDocument/2006/relationships/image" Target="../media/image101.emf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90.emf"/><Relationship Id="rId17" Type="http://schemas.openxmlformats.org/officeDocument/2006/relationships/oleObject" Target="../embeddings/oleObject90.bin"/><Relationship Id="rId25" Type="http://schemas.openxmlformats.org/officeDocument/2006/relationships/oleObject" Target="../embeddings/oleObject94.bin"/><Relationship Id="rId33" Type="http://schemas.openxmlformats.org/officeDocument/2006/relationships/oleObject" Target="../embeddings/oleObject98.bin"/><Relationship Id="rId38" Type="http://schemas.openxmlformats.org/officeDocument/2006/relationships/image" Target="../media/image10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2.emf"/><Relationship Id="rId20" Type="http://schemas.openxmlformats.org/officeDocument/2006/relationships/image" Target="../media/image94.emf"/><Relationship Id="rId29" Type="http://schemas.openxmlformats.org/officeDocument/2006/relationships/oleObject" Target="../embeddings/oleObject96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7.emf"/><Relationship Id="rId11" Type="http://schemas.openxmlformats.org/officeDocument/2006/relationships/oleObject" Target="../embeddings/oleObject87.bin"/><Relationship Id="rId24" Type="http://schemas.openxmlformats.org/officeDocument/2006/relationships/image" Target="../media/image96.emf"/><Relationship Id="rId32" Type="http://schemas.openxmlformats.org/officeDocument/2006/relationships/image" Target="../media/image100.emf"/><Relationship Id="rId37" Type="http://schemas.openxmlformats.org/officeDocument/2006/relationships/oleObject" Target="../embeddings/oleObject100.bin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23" Type="http://schemas.openxmlformats.org/officeDocument/2006/relationships/oleObject" Target="../embeddings/oleObject93.bin"/><Relationship Id="rId28" Type="http://schemas.openxmlformats.org/officeDocument/2006/relationships/image" Target="../media/image98.emf"/><Relationship Id="rId36" Type="http://schemas.openxmlformats.org/officeDocument/2006/relationships/image" Target="../media/image102.emf"/><Relationship Id="rId10" Type="http://schemas.openxmlformats.org/officeDocument/2006/relationships/image" Target="../media/image89.emf"/><Relationship Id="rId19" Type="http://schemas.openxmlformats.org/officeDocument/2006/relationships/oleObject" Target="../embeddings/oleObject91.bin"/><Relationship Id="rId31" Type="http://schemas.openxmlformats.org/officeDocument/2006/relationships/oleObject" Target="../embeddings/oleObject97.bin"/><Relationship Id="rId4" Type="http://schemas.openxmlformats.org/officeDocument/2006/relationships/image" Target="../media/image86.e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91.emf"/><Relationship Id="rId22" Type="http://schemas.openxmlformats.org/officeDocument/2006/relationships/image" Target="../media/image95.emf"/><Relationship Id="rId27" Type="http://schemas.openxmlformats.org/officeDocument/2006/relationships/oleObject" Target="../embeddings/oleObject95.bin"/><Relationship Id="rId30" Type="http://schemas.openxmlformats.org/officeDocument/2006/relationships/image" Target="../media/image99.emf"/><Relationship Id="rId35" Type="http://schemas.openxmlformats.org/officeDocument/2006/relationships/oleObject" Target="../embeddings/oleObject99.bin"/><Relationship Id="rId8" Type="http://schemas.openxmlformats.org/officeDocument/2006/relationships/image" Target="../media/image88.emf"/><Relationship Id="rId3" Type="http://schemas.openxmlformats.org/officeDocument/2006/relationships/oleObject" Target="../embeddings/oleObject8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111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08.emf"/><Relationship Id="rId17" Type="http://schemas.openxmlformats.org/officeDocument/2006/relationships/oleObject" Target="../embeddings/oleObject10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0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5.e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5" Type="http://schemas.openxmlformats.org/officeDocument/2006/relationships/oleObject" Target="../embeddings/oleObject107.bin"/><Relationship Id="rId10" Type="http://schemas.openxmlformats.org/officeDocument/2006/relationships/image" Target="../media/image107.emf"/><Relationship Id="rId4" Type="http://schemas.openxmlformats.org/officeDocument/2006/relationships/image" Target="../media/image104.e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10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119.emf"/><Relationship Id="rId26" Type="http://schemas.openxmlformats.org/officeDocument/2006/relationships/image" Target="../media/image123.emf"/><Relationship Id="rId3" Type="http://schemas.openxmlformats.org/officeDocument/2006/relationships/oleObject" Target="../embeddings/oleObject109.bin"/><Relationship Id="rId21" Type="http://schemas.openxmlformats.org/officeDocument/2006/relationships/oleObject" Target="../embeddings/oleObject118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16.emf"/><Relationship Id="rId17" Type="http://schemas.openxmlformats.org/officeDocument/2006/relationships/oleObject" Target="../embeddings/oleObject116.bin"/><Relationship Id="rId25" Type="http://schemas.openxmlformats.org/officeDocument/2006/relationships/oleObject" Target="../embeddings/oleObject1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8.emf"/><Relationship Id="rId20" Type="http://schemas.openxmlformats.org/officeDocument/2006/relationships/image" Target="../media/image120.emf"/><Relationship Id="rId29" Type="http://schemas.openxmlformats.org/officeDocument/2006/relationships/oleObject" Target="../embeddings/oleObject122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.emf"/><Relationship Id="rId11" Type="http://schemas.openxmlformats.org/officeDocument/2006/relationships/oleObject" Target="../embeddings/oleObject113.bin"/><Relationship Id="rId24" Type="http://schemas.openxmlformats.org/officeDocument/2006/relationships/image" Target="../media/image122.emf"/><Relationship Id="rId32" Type="http://schemas.openxmlformats.org/officeDocument/2006/relationships/image" Target="../media/image126.emf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23" Type="http://schemas.openxmlformats.org/officeDocument/2006/relationships/oleObject" Target="../embeddings/oleObject119.bin"/><Relationship Id="rId28" Type="http://schemas.openxmlformats.org/officeDocument/2006/relationships/image" Target="../media/image124.emf"/><Relationship Id="rId10" Type="http://schemas.openxmlformats.org/officeDocument/2006/relationships/image" Target="../media/image115.emf"/><Relationship Id="rId19" Type="http://schemas.openxmlformats.org/officeDocument/2006/relationships/oleObject" Target="../embeddings/oleObject117.bin"/><Relationship Id="rId31" Type="http://schemas.openxmlformats.org/officeDocument/2006/relationships/oleObject" Target="../embeddings/oleObject123.bin"/><Relationship Id="rId4" Type="http://schemas.openxmlformats.org/officeDocument/2006/relationships/image" Target="../media/image112.e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17.emf"/><Relationship Id="rId22" Type="http://schemas.openxmlformats.org/officeDocument/2006/relationships/image" Target="../media/image121.emf"/><Relationship Id="rId27" Type="http://schemas.openxmlformats.org/officeDocument/2006/relationships/oleObject" Target="../embeddings/oleObject121.bin"/><Relationship Id="rId30" Type="http://schemas.openxmlformats.org/officeDocument/2006/relationships/image" Target="../media/image125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34.emf"/><Relationship Id="rId26" Type="http://schemas.openxmlformats.org/officeDocument/2006/relationships/image" Target="../media/image138.emf"/><Relationship Id="rId3" Type="http://schemas.openxmlformats.org/officeDocument/2006/relationships/oleObject" Target="../embeddings/oleObject124.bin"/><Relationship Id="rId21" Type="http://schemas.openxmlformats.org/officeDocument/2006/relationships/oleObject" Target="../embeddings/oleObject133.bin"/><Relationship Id="rId34" Type="http://schemas.openxmlformats.org/officeDocument/2006/relationships/image" Target="../media/image142.emf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31.emf"/><Relationship Id="rId17" Type="http://schemas.openxmlformats.org/officeDocument/2006/relationships/oleObject" Target="../embeddings/oleObject131.bin"/><Relationship Id="rId25" Type="http://schemas.openxmlformats.org/officeDocument/2006/relationships/oleObject" Target="../embeddings/oleObject135.bin"/><Relationship Id="rId33" Type="http://schemas.openxmlformats.org/officeDocument/2006/relationships/oleObject" Target="../embeddings/oleObject13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3.emf"/><Relationship Id="rId20" Type="http://schemas.openxmlformats.org/officeDocument/2006/relationships/image" Target="../media/image135.emf"/><Relationship Id="rId29" Type="http://schemas.openxmlformats.org/officeDocument/2006/relationships/oleObject" Target="../embeddings/oleObject137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8.emf"/><Relationship Id="rId11" Type="http://schemas.openxmlformats.org/officeDocument/2006/relationships/oleObject" Target="../embeddings/oleObject128.bin"/><Relationship Id="rId24" Type="http://schemas.openxmlformats.org/officeDocument/2006/relationships/image" Target="../media/image137.emf"/><Relationship Id="rId32" Type="http://schemas.openxmlformats.org/officeDocument/2006/relationships/image" Target="../media/image141.emf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23" Type="http://schemas.openxmlformats.org/officeDocument/2006/relationships/oleObject" Target="../embeddings/oleObject134.bin"/><Relationship Id="rId28" Type="http://schemas.openxmlformats.org/officeDocument/2006/relationships/image" Target="../media/image139.emf"/><Relationship Id="rId10" Type="http://schemas.openxmlformats.org/officeDocument/2006/relationships/image" Target="../media/image130.emf"/><Relationship Id="rId19" Type="http://schemas.openxmlformats.org/officeDocument/2006/relationships/oleObject" Target="../embeddings/oleObject132.bin"/><Relationship Id="rId31" Type="http://schemas.openxmlformats.org/officeDocument/2006/relationships/oleObject" Target="../embeddings/oleObject138.bin"/><Relationship Id="rId4" Type="http://schemas.openxmlformats.org/officeDocument/2006/relationships/image" Target="../media/image127.e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132.emf"/><Relationship Id="rId22" Type="http://schemas.openxmlformats.org/officeDocument/2006/relationships/image" Target="../media/image136.emf"/><Relationship Id="rId27" Type="http://schemas.openxmlformats.org/officeDocument/2006/relationships/oleObject" Target="../embeddings/oleObject136.bin"/><Relationship Id="rId30" Type="http://schemas.openxmlformats.org/officeDocument/2006/relationships/image" Target="../media/image140.emf"/><Relationship Id="rId8" Type="http://schemas.openxmlformats.org/officeDocument/2006/relationships/image" Target="../media/image12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oleObject" Target="../embeddings/oleObject145.bin"/><Relationship Id="rId18" Type="http://schemas.openxmlformats.org/officeDocument/2006/relationships/image" Target="../media/image150.emf"/><Relationship Id="rId3" Type="http://schemas.openxmlformats.org/officeDocument/2006/relationships/oleObject" Target="../embeddings/oleObject140.bin"/><Relationship Id="rId21" Type="http://schemas.openxmlformats.org/officeDocument/2006/relationships/oleObject" Target="../embeddings/oleObject149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147.emf"/><Relationship Id="rId17" Type="http://schemas.openxmlformats.org/officeDocument/2006/relationships/oleObject" Target="../embeddings/oleObject1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9.emf"/><Relationship Id="rId20" Type="http://schemas.openxmlformats.org/officeDocument/2006/relationships/image" Target="../media/image151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4.e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5" Type="http://schemas.openxmlformats.org/officeDocument/2006/relationships/oleObject" Target="../embeddings/oleObject146.bin"/><Relationship Id="rId10" Type="http://schemas.openxmlformats.org/officeDocument/2006/relationships/image" Target="../media/image146.emf"/><Relationship Id="rId19" Type="http://schemas.openxmlformats.org/officeDocument/2006/relationships/oleObject" Target="../embeddings/oleObject148.bin"/><Relationship Id="rId4" Type="http://schemas.openxmlformats.org/officeDocument/2006/relationships/image" Target="../media/image143.emf"/><Relationship Id="rId9" Type="http://schemas.openxmlformats.org/officeDocument/2006/relationships/oleObject" Target="../embeddings/oleObject143.bin"/><Relationship Id="rId14" Type="http://schemas.openxmlformats.org/officeDocument/2006/relationships/image" Target="../media/image148.emf"/><Relationship Id="rId22" Type="http://schemas.openxmlformats.org/officeDocument/2006/relationships/image" Target="../media/image15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5.bin"/><Relationship Id="rId18" Type="http://schemas.openxmlformats.org/officeDocument/2006/relationships/image" Target="../media/image160.emf"/><Relationship Id="rId26" Type="http://schemas.openxmlformats.org/officeDocument/2006/relationships/image" Target="../media/image164.emf"/><Relationship Id="rId21" Type="http://schemas.openxmlformats.org/officeDocument/2006/relationships/oleObject" Target="../embeddings/oleObject159.bin"/><Relationship Id="rId34" Type="http://schemas.openxmlformats.org/officeDocument/2006/relationships/image" Target="../media/image150.emf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57.emf"/><Relationship Id="rId17" Type="http://schemas.openxmlformats.org/officeDocument/2006/relationships/oleObject" Target="../embeddings/oleObject157.bin"/><Relationship Id="rId25" Type="http://schemas.openxmlformats.org/officeDocument/2006/relationships/oleObject" Target="../embeddings/oleObject161.bin"/><Relationship Id="rId33" Type="http://schemas.openxmlformats.org/officeDocument/2006/relationships/oleObject" Target="../embeddings/oleObject16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9.emf"/><Relationship Id="rId20" Type="http://schemas.openxmlformats.org/officeDocument/2006/relationships/image" Target="../media/image161.emf"/><Relationship Id="rId29" Type="http://schemas.openxmlformats.org/officeDocument/2006/relationships/oleObject" Target="../embeddings/oleObject163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54.emf"/><Relationship Id="rId11" Type="http://schemas.openxmlformats.org/officeDocument/2006/relationships/oleObject" Target="../embeddings/oleObject154.bin"/><Relationship Id="rId24" Type="http://schemas.openxmlformats.org/officeDocument/2006/relationships/image" Target="../media/image163.emf"/><Relationship Id="rId32" Type="http://schemas.openxmlformats.org/officeDocument/2006/relationships/image" Target="../media/image149.emf"/><Relationship Id="rId37" Type="http://schemas.openxmlformats.org/officeDocument/2006/relationships/image" Target="../media/image167.png"/><Relationship Id="rId5" Type="http://schemas.openxmlformats.org/officeDocument/2006/relationships/oleObject" Target="../embeddings/oleObject151.bin"/><Relationship Id="rId15" Type="http://schemas.openxmlformats.org/officeDocument/2006/relationships/oleObject" Target="../embeddings/oleObject156.bin"/><Relationship Id="rId23" Type="http://schemas.openxmlformats.org/officeDocument/2006/relationships/oleObject" Target="../embeddings/oleObject160.bin"/><Relationship Id="rId28" Type="http://schemas.openxmlformats.org/officeDocument/2006/relationships/image" Target="../media/image165.emf"/><Relationship Id="rId36" Type="http://schemas.openxmlformats.org/officeDocument/2006/relationships/image" Target="../media/image151.emf"/><Relationship Id="rId10" Type="http://schemas.openxmlformats.org/officeDocument/2006/relationships/image" Target="../media/image156.emf"/><Relationship Id="rId19" Type="http://schemas.openxmlformats.org/officeDocument/2006/relationships/oleObject" Target="../embeddings/oleObject158.bin"/><Relationship Id="rId31" Type="http://schemas.openxmlformats.org/officeDocument/2006/relationships/oleObject" Target="../embeddings/oleObject164.bin"/><Relationship Id="rId4" Type="http://schemas.openxmlformats.org/officeDocument/2006/relationships/image" Target="../media/image153.emf"/><Relationship Id="rId9" Type="http://schemas.openxmlformats.org/officeDocument/2006/relationships/oleObject" Target="../embeddings/oleObject153.bin"/><Relationship Id="rId14" Type="http://schemas.openxmlformats.org/officeDocument/2006/relationships/image" Target="../media/image158.emf"/><Relationship Id="rId22" Type="http://schemas.openxmlformats.org/officeDocument/2006/relationships/image" Target="../media/image162.emf"/><Relationship Id="rId27" Type="http://schemas.openxmlformats.org/officeDocument/2006/relationships/oleObject" Target="../embeddings/oleObject162.bin"/><Relationship Id="rId30" Type="http://schemas.openxmlformats.org/officeDocument/2006/relationships/image" Target="../media/image166.emf"/><Relationship Id="rId35" Type="http://schemas.openxmlformats.org/officeDocument/2006/relationships/oleObject" Target="../embeddings/oleObject166.bin"/><Relationship Id="rId8" Type="http://schemas.openxmlformats.org/officeDocument/2006/relationships/image" Target="../media/image155.emf"/><Relationship Id="rId3" Type="http://schemas.openxmlformats.org/officeDocument/2006/relationships/oleObject" Target="../embeddings/oleObject15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13" Type="http://schemas.openxmlformats.org/officeDocument/2006/relationships/oleObject" Target="../embeddings/oleObject172.bin"/><Relationship Id="rId18" Type="http://schemas.openxmlformats.org/officeDocument/2006/relationships/image" Target="../media/image175.emf"/><Relationship Id="rId26" Type="http://schemas.openxmlformats.org/officeDocument/2006/relationships/image" Target="../media/image179.emf"/><Relationship Id="rId3" Type="http://schemas.openxmlformats.org/officeDocument/2006/relationships/oleObject" Target="../embeddings/oleObject167.bin"/><Relationship Id="rId21" Type="http://schemas.openxmlformats.org/officeDocument/2006/relationships/oleObject" Target="../embeddings/oleObject176.bin"/><Relationship Id="rId7" Type="http://schemas.openxmlformats.org/officeDocument/2006/relationships/oleObject" Target="../embeddings/oleObject169.bin"/><Relationship Id="rId12" Type="http://schemas.openxmlformats.org/officeDocument/2006/relationships/image" Target="../media/image172.emf"/><Relationship Id="rId17" Type="http://schemas.openxmlformats.org/officeDocument/2006/relationships/oleObject" Target="../embeddings/oleObject174.bin"/><Relationship Id="rId25" Type="http://schemas.openxmlformats.org/officeDocument/2006/relationships/oleObject" Target="../embeddings/oleObject1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4.emf"/><Relationship Id="rId20" Type="http://schemas.openxmlformats.org/officeDocument/2006/relationships/image" Target="../media/image176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69.emf"/><Relationship Id="rId11" Type="http://schemas.openxmlformats.org/officeDocument/2006/relationships/oleObject" Target="../embeddings/oleObject171.bin"/><Relationship Id="rId24" Type="http://schemas.openxmlformats.org/officeDocument/2006/relationships/image" Target="../media/image178.emf"/><Relationship Id="rId5" Type="http://schemas.openxmlformats.org/officeDocument/2006/relationships/oleObject" Target="../embeddings/oleObject168.bin"/><Relationship Id="rId15" Type="http://schemas.openxmlformats.org/officeDocument/2006/relationships/oleObject" Target="../embeddings/oleObject173.bin"/><Relationship Id="rId23" Type="http://schemas.openxmlformats.org/officeDocument/2006/relationships/oleObject" Target="../embeddings/oleObject177.bin"/><Relationship Id="rId28" Type="http://schemas.openxmlformats.org/officeDocument/2006/relationships/image" Target="../media/image180.emf"/><Relationship Id="rId10" Type="http://schemas.openxmlformats.org/officeDocument/2006/relationships/image" Target="../media/image171.emf"/><Relationship Id="rId19" Type="http://schemas.openxmlformats.org/officeDocument/2006/relationships/oleObject" Target="../embeddings/oleObject175.bin"/><Relationship Id="rId4" Type="http://schemas.openxmlformats.org/officeDocument/2006/relationships/image" Target="../media/image168.emf"/><Relationship Id="rId9" Type="http://schemas.openxmlformats.org/officeDocument/2006/relationships/oleObject" Target="../embeddings/oleObject170.bin"/><Relationship Id="rId14" Type="http://schemas.openxmlformats.org/officeDocument/2006/relationships/image" Target="../media/image173.emf"/><Relationship Id="rId22" Type="http://schemas.openxmlformats.org/officeDocument/2006/relationships/image" Target="../media/image177.emf"/><Relationship Id="rId27" Type="http://schemas.openxmlformats.org/officeDocument/2006/relationships/oleObject" Target="../embeddings/oleObject17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13" Type="http://schemas.openxmlformats.org/officeDocument/2006/relationships/oleObject" Target="../embeddings/oleObject185.bin"/><Relationship Id="rId18" Type="http://schemas.openxmlformats.org/officeDocument/2006/relationships/image" Target="../media/image187.wmf"/><Relationship Id="rId3" Type="http://schemas.openxmlformats.org/officeDocument/2006/relationships/oleObject" Target="../embeddings/oleObject180.bin"/><Relationship Id="rId7" Type="http://schemas.openxmlformats.org/officeDocument/2006/relationships/oleObject" Target="../embeddings/oleObject182.bin"/><Relationship Id="rId12" Type="http://schemas.openxmlformats.org/officeDocument/2006/relationships/image" Target="../media/image185.emf"/><Relationship Id="rId17" Type="http://schemas.openxmlformats.org/officeDocument/2006/relationships/oleObject" Target="../embeddings/oleObject18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8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82.emf"/><Relationship Id="rId11" Type="http://schemas.openxmlformats.org/officeDocument/2006/relationships/oleObject" Target="../embeddings/oleObject184.bin"/><Relationship Id="rId5" Type="http://schemas.openxmlformats.org/officeDocument/2006/relationships/oleObject" Target="../embeddings/oleObject181.bin"/><Relationship Id="rId15" Type="http://schemas.openxmlformats.org/officeDocument/2006/relationships/oleObject" Target="../embeddings/oleObject186.bin"/><Relationship Id="rId10" Type="http://schemas.openxmlformats.org/officeDocument/2006/relationships/image" Target="../media/image184.emf"/><Relationship Id="rId4" Type="http://schemas.openxmlformats.org/officeDocument/2006/relationships/image" Target="../media/image181.emf"/><Relationship Id="rId9" Type="http://schemas.openxmlformats.org/officeDocument/2006/relationships/oleObject" Target="../embeddings/oleObject183.bin"/><Relationship Id="rId14" Type="http://schemas.openxmlformats.org/officeDocument/2006/relationships/image" Target="../media/image18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13" Type="http://schemas.openxmlformats.org/officeDocument/2006/relationships/oleObject" Target="../embeddings/oleObject193.bin"/><Relationship Id="rId18" Type="http://schemas.openxmlformats.org/officeDocument/2006/relationships/image" Target="../media/image195.wmf"/><Relationship Id="rId3" Type="http://schemas.openxmlformats.org/officeDocument/2006/relationships/oleObject" Target="../embeddings/oleObject188.bin"/><Relationship Id="rId7" Type="http://schemas.openxmlformats.org/officeDocument/2006/relationships/oleObject" Target="../embeddings/oleObject190.bin"/><Relationship Id="rId12" Type="http://schemas.openxmlformats.org/officeDocument/2006/relationships/image" Target="../media/image192.wmf"/><Relationship Id="rId17" Type="http://schemas.openxmlformats.org/officeDocument/2006/relationships/oleObject" Target="../embeddings/oleObject19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4.wmf"/><Relationship Id="rId20" Type="http://schemas.openxmlformats.org/officeDocument/2006/relationships/image" Target="../media/image196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89.emf"/><Relationship Id="rId11" Type="http://schemas.openxmlformats.org/officeDocument/2006/relationships/oleObject" Target="../embeddings/oleObject192.bin"/><Relationship Id="rId5" Type="http://schemas.openxmlformats.org/officeDocument/2006/relationships/oleObject" Target="../embeddings/oleObject189.bin"/><Relationship Id="rId15" Type="http://schemas.openxmlformats.org/officeDocument/2006/relationships/oleObject" Target="../embeddings/oleObject194.bin"/><Relationship Id="rId10" Type="http://schemas.openxmlformats.org/officeDocument/2006/relationships/image" Target="../media/image191.emf"/><Relationship Id="rId19" Type="http://schemas.openxmlformats.org/officeDocument/2006/relationships/oleObject" Target="../embeddings/oleObject196.bin"/><Relationship Id="rId4" Type="http://schemas.openxmlformats.org/officeDocument/2006/relationships/image" Target="../media/image188.emf"/><Relationship Id="rId9" Type="http://schemas.openxmlformats.org/officeDocument/2006/relationships/oleObject" Target="../embeddings/oleObject191.bin"/><Relationship Id="rId14" Type="http://schemas.openxmlformats.org/officeDocument/2006/relationships/image" Target="../media/image19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3" Type="http://schemas.openxmlformats.org/officeDocument/2006/relationships/oleObject" Target="../embeddings/oleObject197.bin"/><Relationship Id="rId7" Type="http://schemas.openxmlformats.org/officeDocument/2006/relationships/oleObject" Target="../embeddings/oleObject1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98.e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197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5.bin"/><Relationship Id="rId18" Type="http://schemas.openxmlformats.org/officeDocument/2006/relationships/image" Target="../media/image207.emf"/><Relationship Id="rId26" Type="http://schemas.openxmlformats.org/officeDocument/2006/relationships/image" Target="../media/image211.emf"/><Relationship Id="rId39" Type="http://schemas.openxmlformats.org/officeDocument/2006/relationships/oleObject" Target="../embeddings/oleObject218.bin"/><Relationship Id="rId21" Type="http://schemas.openxmlformats.org/officeDocument/2006/relationships/oleObject" Target="../embeddings/oleObject209.bin"/><Relationship Id="rId34" Type="http://schemas.openxmlformats.org/officeDocument/2006/relationships/image" Target="../media/image215.emf"/><Relationship Id="rId42" Type="http://schemas.openxmlformats.org/officeDocument/2006/relationships/image" Target="../media/image219.emf"/><Relationship Id="rId7" Type="http://schemas.openxmlformats.org/officeDocument/2006/relationships/oleObject" Target="../embeddings/oleObject20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6.emf"/><Relationship Id="rId20" Type="http://schemas.openxmlformats.org/officeDocument/2006/relationships/image" Target="../media/image208.emf"/><Relationship Id="rId29" Type="http://schemas.openxmlformats.org/officeDocument/2006/relationships/oleObject" Target="../embeddings/oleObject213.bin"/><Relationship Id="rId41" Type="http://schemas.openxmlformats.org/officeDocument/2006/relationships/oleObject" Target="../embeddings/oleObject219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01.emf"/><Relationship Id="rId11" Type="http://schemas.openxmlformats.org/officeDocument/2006/relationships/oleObject" Target="../embeddings/oleObject204.bin"/><Relationship Id="rId24" Type="http://schemas.openxmlformats.org/officeDocument/2006/relationships/image" Target="../media/image210.emf"/><Relationship Id="rId32" Type="http://schemas.openxmlformats.org/officeDocument/2006/relationships/image" Target="../media/image214.emf"/><Relationship Id="rId37" Type="http://schemas.openxmlformats.org/officeDocument/2006/relationships/oleObject" Target="../embeddings/oleObject217.bin"/><Relationship Id="rId40" Type="http://schemas.openxmlformats.org/officeDocument/2006/relationships/image" Target="../media/image218.emf"/><Relationship Id="rId5" Type="http://schemas.openxmlformats.org/officeDocument/2006/relationships/oleObject" Target="../embeddings/oleObject201.bin"/><Relationship Id="rId15" Type="http://schemas.openxmlformats.org/officeDocument/2006/relationships/oleObject" Target="../embeddings/oleObject206.bin"/><Relationship Id="rId23" Type="http://schemas.openxmlformats.org/officeDocument/2006/relationships/oleObject" Target="../embeddings/oleObject210.bin"/><Relationship Id="rId28" Type="http://schemas.openxmlformats.org/officeDocument/2006/relationships/image" Target="../media/image212.emf"/><Relationship Id="rId36" Type="http://schemas.openxmlformats.org/officeDocument/2006/relationships/image" Target="../media/image216.emf"/><Relationship Id="rId10" Type="http://schemas.openxmlformats.org/officeDocument/2006/relationships/image" Target="../media/image203.emf"/><Relationship Id="rId19" Type="http://schemas.openxmlformats.org/officeDocument/2006/relationships/oleObject" Target="../embeddings/oleObject208.bin"/><Relationship Id="rId31" Type="http://schemas.openxmlformats.org/officeDocument/2006/relationships/oleObject" Target="../embeddings/oleObject214.bin"/><Relationship Id="rId4" Type="http://schemas.openxmlformats.org/officeDocument/2006/relationships/image" Target="../media/image200.emf"/><Relationship Id="rId9" Type="http://schemas.openxmlformats.org/officeDocument/2006/relationships/oleObject" Target="../embeddings/oleObject203.bin"/><Relationship Id="rId14" Type="http://schemas.openxmlformats.org/officeDocument/2006/relationships/image" Target="../media/image205.emf"/><Relationship Id="rId22" Type="http://schemas.openxmlformats.org/officeDocument/2006/relationships/image" Target="../media/image209.emf"/><Relationship Id="rId27" Type="http://schemas.openxmlformats.org/officeDocument/2006/relationships/oleObject" Target="../embeddings/oleObject212.bin"/><Relationship Id="rId30" Type="http://schemas.openxmlformats.org/officeDocument/2006/relationships/image" Target="../media/image213.emf"/><Relationship Id="rId35" Type="http://schemas.openxmlformats.org/officeDocument/2006/relationships/oleObject" Target="../embeddings/oleObject216.bin"/><Relationship Id="rId8" Type="http://schemas.openxmlformats.org/officeDocument/2006/relationships/image" Target="../media/image202.emf"/><Relationship Id="rId3" Type="http://schemas.openxmlformats.org/officeDocument/2006/relationships/oleObject" Target="../embeddings/oleObject200.bin"/><Relationship Id="rId12" Type="http://schemas.openxmlformats.org/officeDocument/2006/relationships/image" Target="../media/image204.emf"/><Relationship Id="rId17" Type="http://schemas.openxmlformats.org/officeDocument/2006/relationships/oleObject" Target="../embeddings/oleObject207.bin"/><Relationship Id="rId25" Type="http://schemas.openxmlformats.org/officeDocument/2006/relationships/oleObject" Target="../embeddings/oleObject211.bin"/><Relationship Id="rId33" Type="http://schemas.openxmlformats.org/officeDocument/2006/relationships/oleObject" Target="../embeddings/oleObject215.bin"/><Relationship Id="rId38" Type="http://schemas.openxmlformats.org/officeDocument/2006/relationships/image" Target="../media/image21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emf"/><Relationship Id="rId13" Type="http://schemas.openxmlformats.org/officeDocument/2006/relationships/oleObject" Target="../embeddings/oleObject225.bin"/><Relationship Id="rId18" Type="http://schemas.openxmlformats.org/officeDocument/2006/relationships/image" Target="../media/image227.emf"/><Relationship Id="rId3" Type="http://schemas.openxmlformats.org/officeDocument/2006/relationships/oleObject" Target="../embeddings/oleObject220.bin"/><Relationship Id="rId21" Type="http://schemas.openxmlformats.org/officeDocument/2006/relationships/oleObject" Target="../embeddings/oleObject229.bin"/><Relationship Id="rId7" Type="http://schemas.openxmlformats.org/officeDocument/2006/relationships/oleObject" Target="../embeddings/oleObject222.bin"/><Relationship Id="rId12" Type="http://schemas.openxmlformats.org/officeDocument/2006/relationships/image" Target="../media/image224.emf"/><Relationship Id="rId17" Type="http://schemas.openxmlformats.org/officeDocument/2006/relationships/oleObject" Target="../embeddings/oleObject22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6.emf"/><Relationship Id="rId20" Type="http://schemas.openxmlformats.org/officeDocument/2006/relationships/image" Target="../media/image228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21.emf"/><Relationship Id="rId11" Type="http://schemas.openxmlformats.org/officeDocument/2006/relationships/oleObject" Target="../embeddings/oleObject224.bin"/><Relationship Id="rId5" Type="http://schemas.openxmlformats.org/officeDocument/2006/relationships/oleObject" Target="../embeddings/oleObject221.bin"/><Relationship Id="rId15" Type="http://schemas.openxmlformats.org/officeDocument/2006/relationships/oleObject" Target="../embeddings/oleObject226.bin"/><Relationship Id="rId10" Type="http://schemas.openxmlformats.org/officeDocument/2006/relationships/image" Target="../media/image223.emf"/><Relationship Id="rId19" Type="http://schemas.openxmlformats.org/officeDocument/2006/relationships/oleObject" Target="../embeddings/oleObject228.bin"/><Relationship Id="rId4" Type="http://schemas.openxmlformats.org/officeDocument/2006/relationships/image" Target="../media/image220.emf"/><Relationship Id="rId9" Type="http://schemas.openxmlformats.org/officeDocument/2006/relationships/oleObject" Target="../embeddings/oleObject223.bin"/><Relationship Id="rId14" Type="http://schemas.openxmlformats.org/officeDocument/2006/relationships/image" Target="../media/image225.emf"/><Relationship Id="rId22" Type="http://schemas.openxmlformats.org/officeDocument/2006/relationships/image" Target="../media/image229.w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5.bin"/><Relationship Id="rId18" Type="http://schemas.openxmlformats.org/officeDocument/2006/relationships/image" Target="../media/image237.emf"/><Relationship Id="rId26" Type="http://schemas.openxmlformats.org/officeDocument/2006/relationships/image" Target="../media/image241.emf"/><Relationship Id="rId21" Type="http://schemas.openxmlformats.org/officeDocument/2006/relationships/oleObject" Target="../embeddings/oleObject239.bin"/><Relationship Id="rId34" Type="http://schemas.openxmlformats.org/officeDocument/2006/relationships/image" Target="../media/image245.wmf"/><Relationship Id="rId7" Type="http://schemas.openxmlformats.org/officeDocument/2006/relationships/oleObject" Target="../embeddings/oleObject232.bin"/><Relationship Id="rId12" Type="http://schemas.openxmlformats.org/officeDocument/2006/relationships/image" Target="../media/image234.emf"/><Relationship Id="rId17" Type="http://schemas.openxmlformats.org/officeDocument/2006/relationships/oleObject" Target="../embeddings/oleObject237.bin"/><Relationship Id="rId25" Type="http://schemas.openxmlformats.org/officeDocument/2006/relationships/oleObject" Target="../embeddings/oleObject241.bin"/><Relationship Id="rId33" Type="http://schemas.openxmlformats.org/officeDocument/2006/relationships/oleObject" Target="../embeddings/oleObject245.bin"/><Relationship Id="rId38" Type="http://schemas.openxmlformats.org/officeDocument/2006/relationships/image" Target="../media/image247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6.emf"/><Relationship Id="rId20" Type="http://schemas.openxmlformats.org/officeDocument/2006/relationships/image" Target="../media/image238.emf"/><Relationship Id="rId29" Type="http://schemas.openxmlformats.org/officeDocument/2006/relationships/oleObject" Target="../embeddings/oleObject243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31.emf"/><Relationship Id="rId11" Type="http://schemas.openxmlformats.org/officeDocument/2006/relationships/oleObject" Target="../embeddings/oleObject234.bin"/><Relationship Id="rId24" Type="http://schemas.openxmlformats.org/officeDocument/2006/relationships/image" Target="../media/image240.emf"/><Relationship Id="rId32" Type="http://schemas.openxmlformats.org/officeDocument/2006/relationships/image" Target="../media/image244.emf"/><Relationship Id="rId37" Type="http://schemas.openxmlformats.org/officeDocument/2006/relationships/oleObject" Target="../embeddings/oleObject247.bin"/><Relationship Id="rId5" Type="http://schemas.openxmlformats.org/officeDocument/2006/relationships/oleObject" Target="../embeddings/oleObject231.bin"/><Relationship Id="rId15" Type="http://schemas.openxmlformats.org/officeDocument/2006/relationships/oleObject" Target="../embeddings/oleObject236.bin"/><Relationship Id="rId23" Type="http://schemas.openxmlformats.org/officeDocument/2006/relationships/oleObject" Target="../embeddings/oleObject240.bin"/><Relationship Id="rId28" Type="http://schemas.openxmlformats.org/officeDocument/2006/relationships/image" Target="../media/image242.emf"/><Relationship Id="rId36" Type="http://schemas.openxmlformats.org/officeDocument/2006/relationships/image" Target="../media/image246.wmf"/><Relationship Id="rId10" Type="http://schemas.openxmlformats.org/officeDocument/2006/relationships/image" Target="../media/image233.emf"/><Relationship Id="rId19" Type="http://schemas.openxmlformats.org/officeDocument/2006/relationships/oleObject" Target="../embeddings/oleObject238.bin"/><Relationship Id="rId31" Type="http://schemas.openxmlformats.org/officeDocument/2006/relationships/oleObject" Target="../embeddings/oleObject244.bin"/><Relationship Id="rId4" Type="http://schemas.openxmlformats.org/officeDocument/2006/relationships/image" Target="../media/image230.emf"/><Relationship Id="rId9" Type="http://schemas.openxmlformats.org/officeDocument/2006/relationships/oleObject" Target="../embeddings/oleObject233.bin"/><Relationship Id="rId14" Type="http://schemas.openxmlformats.org/officeDocument/2006/relationships/image" Target="../media/image235.emf"/><Relationship Id="rId22" Type="http://schemas.openxmlformats.org/officeDocument/2006/relationships/image" Target="../media/image239.emf"/><Relationship Id="rId27" Type="http://schemas.openxmlformats.org/officeDocument/2006/relationships/oleObject" Target="../embeddings/oleObject242.bin"/><Relationship Id="rId30" Type="http://schemas.openxmlformats.org/officeDocument/2006/relationships/image" Target="../media/image243.emf"/><Relationship Id="rId35" Type="http://schemas.openxmlformats.org/officeDocument/2006/relationships/oleObject" Target="../embeddings/oleObject246.bin"/><Relationship Id="rId8" Type="http://schemas.openxmlformats.org/officeDocument/2006/relationships/image" Target="../media/image232.emf"/><Relationship Id="rId3" Type="http://schemas.openxmlformats.org/officeDocument/2006/relationships/oleObject" Target="../embeddings/oleObject230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3.bin"/><Relationship Id="rId18" Type="http://schemas.openxmlformats.org/officeDocument/2006/relationships/image" Target="../media/image255.emf"/><Relationship Id="rId26" Type="http://schemas.openxmlformats.org/officeDocument/2006/relationships/image" Target="../media/image259.emf"/><Relationship Id="rId3" Type="http://schemas.openxmlformats.org/officeDocument/2006/relationships/oleObject" Target="../embeddings/oleObject248.bin"/><Relationship Id="rId21" Type="http://schemas.openxmlformats.org/officeDocument/2006/relationships/oleObject" Target="../embeddings/oleObject257.bin"/><Relationship Id="rId34" Type="http://schemas.openxmlformats.org/officeDocument/2006/relationships/image" Target="../media/image189.emf"/><Relationship Id="rId7" Type="http://schemas.openxmlformats.org/officeDocument/2006/relationships/oleObject" Target="../embeddings/oleObject250.bin"/><Relationship Id="rId12" Type="http://schemas.openxmlformats.org/officeDocument/2006/relationships/image" Target="../media/image252.emf"/><Relationship Id="rId17" Type="http://schemas.openxmlformats.org/officeDocument/2006/relationships/oleObject" Target="../embeddings/oleObject255.bin"/><Relationship Id="rId25" Type="http://schemas.openxmlformats.org/officeDocument/2006/relationships/oleObject" Target="../embeddings/oleObject259.bin"/><Relationship Id="rId33" Type="http://schemas.openxmlformats.org/officeDocument/2006/relationships/oleObject" Target="../embeddings/oleObject2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4.emf"/><Relationship Id="rId20" Type="http://schemas.openxmlformats.org/officeDocument/2006/relationships/image" Target="../media/image256.emf"/><Relationship Id="rId29" Type="http://schemas.openxmlformats.org/officeDocument/2006/relationships/oleObject" Target="../embeddings/oleObject261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49.emf"/><Relationship Id="rId11" Type="http://schemas.openxmlformats.org/officeDocument/2006/relationships/oleObject" Target="../embeddings/oleObject252.bin"/><Relationship Id="rId24" Type="http://schemas.openxmlformats.org/officeDocument/2006/relationships/image" Target="../media/image258.emf"/><Relationship Id="rId32" Type="http://schemas.openxmlformats.org/officeDocument/2006/relationships/image" Target="../media/image262.wmf"/><Relationship Id="rId5" Type="http://schemas.openxmlformats.org/officeDocument/2006/relationships/oleObject" Target="../embeddings/oleObject249.bin"/><Relationship Id="rId15" Type="http://schemas.openxmlformats.org/officeDocument/2006/relationships/oleObject" Target="../embeddings/oleObject254.bin"/><Relationship Id="rId23" Type="http://schemas.openxmlformats.org/officeDocument/2006/relationships/oleObject" Target="../embeddings/oleObject258.bin"/><Relationship Id="rId28" Type="http://schemas.openxmlformats.org/officeDocument/2006/relationships/image" Target="../media/image260.emf"/><Relationship Id="rId10" Type="http://schemas.openxmlformats.org/officeDocument/2006/relationships/image" Target="../media/image251.emf"/><Relationship Id="rId19" Type="http://schemas.openxmlformats.org/officeDocument/2006/relationships/oleObject" Target="../embeddings/oleObject256.bin"/><Relationship Id="rId31" Type="http://schemas.openxmlformats.org/officeDocument/2006/relationships/oleObject" Target="../embeddings/oleObject262.bin"/><Relationship Id="rId4" Type="http://schemas.openxmlformats.org/officeDocument/2006/relationships/image" Target="../media/image248.emf"/><Relationship Id="rId9" Type="http://schemas.openxmlformats.org/officeDocument/2006/relationships/oleObject" Target="../embeddings/oleObject251.bin"/><Relationship Id="rId14" Type="http://schemas.openxmlformats.org/officeDocument/2006/relationships/image" Target="../media/image253.emf"/><Relationship Id="rId22" Type="http://schemas.openxmlformats.org/officeDocument/2006/relationships/image" Target="../media/image257.emf"/><Relationship Id="rId27" Type="http://schemas.openxmlformats.org/officeDocument/2006/relationships/oleObject" Target="../embeddings/oleObject260.bin"/><Relationship Id="rId30" Type="http://schemas.openxmlformats.org/officeDocument/2006/relationships/image" Target="../media/image261.emf"/><Relationship Id="rId8" Type="http://schemas.openxmlformats.org/officeDocument/2006/relationships/image" Target="../media/image25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17.emf"/><Relationship Id="rId26" Type="http://schemas.openxmlformats.org/officeDocument/2006/relationships/image" Target="../media/image21.e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4.emf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emf"/><Relationship Id="rId20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9.bin"/><Relationship Id="rId24" Type="http://schemas.openxmlformats.org/officeDocument/2006/relationships/image" Target="../media/image20.emf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5.bin"/><Relationship Id="rId10" Type="http://schemas.openxmlformats.org/officeDocument/2006/relationships/image" Target="../media/image13.e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10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5.emf"/><Relationship Id="rId22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18" Type="http://schemas.openxmlformats.org/officeDocument/2006/relationships/oleObject" Target="../embeddings/oleObject28.bin"/><Relationship Id="rId26" Type="http://schemas.openxmlformats.org/officeDocument/2006/relationships/oleObject" Target="../embeddings/oleObject32.bin"/><Relationship Id="rId3" Type="http://schemas.openxmlformats.org/officeDocument/2006/relationships/audio" Target="../media/audio1.wav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33" Type="http://schemas.openxmlformats.org/officeDocument/2006/relationships/image" Target="../media/image40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29" Type="http://schemas.openxmlformats.org/officeDocument/2006/relationships/image" Target="../media/image38.e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31.bin"/><Relationship Id="rId32" Type="http://schemas.openxmlformats.org/officeDocument/2006/relationships/oleObject" Target="../embeddings/oleObject35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33.bin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33.emf"/><Relationship Id="rId31" Type="http://schemas.openxmlformats.org/officeDocument/2006/relationships/image" Target="../media/image39.e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Relationship Id="rId27" Type="http://schemas.openxmlformats.org/officeDocument/2006/relationships/image" Target="../media/image37.emf"/><Relationship Id="rId30" Type="http://schemas.openxmlformats.org/officeDocument/2006/relationships/oleObject" Target="../embeddings/oleObject34.bin"/><Relationship Id="rId8" Type="http://schemas.openxmlformats.org/officeDocument/2006/relationships/oleObject" Target="../embeddings/oleObject2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5.emf"/><Relationship Id="rId18" Type="http://schemas.openxmlformats.org/officeDocument/2006/relationships/oleObject" Target="../embeddings/oleObject43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49.emf"/><Relationship Id="rId7" Type="http://schemas.openxmlformats.org/officeDocument/2006/relationships/image" Target="../media/image42.e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4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4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4.emf"/><Relationship Id="rId5" Type="http://schemas.openxmlformats.org/officeDocument/2006/relationships/image" Target="../media/image41.emf"/><Relationship Id="rId15" Type="http://schemas.openxmlformats.org/officeDocument/2006/relationships/image" Target="../media/image46.emf"/><Relationship Id="rId23" Type="http://schemas.openxmlformats.org/officeDocument/2006/relationships/image" Target="../media/image50.wmf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48.e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3.emf"/><Relationship Id="rId14" Type="http://schemas.openxmlformats.org/officeDocument/2006/relationships/oleObject" Target="../embeddings/oleObject41.bin"/><Relationship Id="rId22" Type="http://schemas.openxmlformats.org/officeDocument/2006/relationships/oleObject" Target="../embeddings/oleObject4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9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247650"/>
            <a:ext cx="4773612" cy="63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9571" name="WordArt 3"/>
          <p:cNvSpPr>
            <a:spLocks noChangeArrowheads="1" noChangeShapeType="1" noTextEdit="1"/>
          </p:cNvSpPr>
          <p:nvPr/>
        </p:nvSpPr>
        <p:spPr bwMode="auto">
          <a:xfrm>
            <a:off x="971600" y="2420888"/>
            <a:ext cx="7343775" cy="10191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i="1" kern="10" dirty="0">
                <a:solidFill>
                  <a:schemeClr val="bg1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University Physics</a:t>
            </a:r>
            <a:endParaRPr lang="zh-CN" altLang="en-US" sz="4400" b="1" i="1" kern="10" dirty="0">
              <a:solidFill>
                <a:schemeClr val="bg1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029572" name="Text Box 4"/>
          <p:cNvSpPr txBox="1">
            <a:spLocks noChangeArrowheads="1"/>
          </p:cNvSpPr>
          <p:nvPr/>
        </p:nvSpPr>
        <p:spPr bwMode="auto">
          <a:xfrm>
            <a:off x="1259632" y="4365104"/>
            <a:ext cx="67056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Xi’an  </a:t>
            </a: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Jiaotong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University</a:t>
            </a: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err="1" smtClean="0">
                <a:solidFill>
                  <a:srgbClr val="FFFF00"/>
                </a:solidFill>
                <a:latin typeface="Arial" charset="0"/>
              </a:rPr>
              <a:t>Chenwei</a:t>
            </a:r>
            <a:r>
              <a:rPr kumimoji="1" lang="en-US" altLang="zh-CN" sz="2800" b="1" dirty="0" smtClean="0">
                <a:solidFill>
                  <a:srgbClr val="FFFF00"/>
                </a:solidFill>
                <a:latin typeface="Arial" charset="0"/>
              </a:rPr>
              <a:t> Jiang</a:t>
            </a:r>
            <a:endParaRPr kumimoji="1"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04 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24 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2022 </a:t>
            </a:r>
            <a:endParaRPr kumimoji="1"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29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29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29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29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02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9571" grpId="0" animBg="1"/>
      <p:bldP spid="202957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286" name="Text Box 70"/>
          <p:cNvSpPr txBox="1">
            <a:spLocks noChangeArrowheads="1"/>
          </p:cNvSpPr>
          <p:nvPr/>
        </p:nvSpPr>
        <p:spPr bwMode="auto">
          <a:xfrm>
            <a:off x="433181" y="715814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Char char="Ø"/>
            </a:pPr>
            <a:r>
              <a:rPr kumimoji="1" lang="en-US" altLang="zh-CN" sz="2400" b="1" i="1" dirty="0">
                <a:solidFill>
                  <a:srgbClr val="FFFF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问题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057287" name="Object 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3041853"/>
              </p:ext>
            </p:extLst>
          </p:nvPr>
        </p:nvGraphicFramePr>
        <p:xfrm>
          <a:off x="6660232" y="404664"/>
          <a:ext cx="4714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2" name="Equation" r:id="rId3" imgW="457280" imgH="400042" progId="Equation.3">
                  <p:embed/>
                </p:oleObj>
              </mc:Choice>
              <mc:Fallback>
                <p:oleObj name="Equation" r:id="rId3" imgW="457280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404664"/>
                        <a:ext cx="4714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6815807" y="1125389"/>
            <a:ext cx="436563" cy="798512"/>
            <a:chOff x="4656" y="3312"/>
            <a:chExt cx="275" cy="488"/>
          </a:xfrm>
        </p:grpSpPr>
        <p:sp>
          <p:nvSpPr>
            <p:cNvPr id="8246" name="Line 73"/>
            <p:cNvSpPr>
              <a:spLocks noChangeShapeType="1"/>
            </p:cNvSpPr>
            <p:nvPr/>
          </p:nvSpPr>
          <p:spPr bwMode="auto">
            <a:xfrm>
              <a:off x="4752" y="3312"/>
              <a:ext cx="0" cy="144"/>
            </a:xfrm>
            <a:prstGeom prst="line">
              <a:avLst/>
            </a:prstGeom>
            <a:noFill/>
            <a:ln w="952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8247" name="Object 74"/>
            <p:cNvGraphicFramePr>
              <a:graphicFrameLocks noChangeAspect="1"/>
            </p:cNvGraphicFramePr>
            <p:nvPr/>
          </p:nvGraphicFramePr>
          <p:xfrm>
            <a:off x="4656" y="3504"/>
            <a:ext cx="275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3" name="Equation" r:id="rId5" imgW="152517" imgH="171408" progId="Equation.3">
                    <p:embed/>
                  </p:oleObj>
                </mc:Choice>
                <mc:Fallback>
                  <p:oleObj name="Equation" r:id="rId5" imgW="152517" imgH="17140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504"/>
                          <a:ext cx="275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5"/>
          <p:cNvGrpSpPr>
            <a:grpSpLocks/>
          </p:cNvGrpSpPr>
          <p:nvPr/>
        </p:nvGrpSpPr>
        <p:grpSpPr bwMode="auto">
          <a:xfrm>
            <a:off x="3667795" y="1131739"/>
            <a:ext cx="341312" cy="749300"/>
            <a:chOff x="2832" y="3312"/>
            <a:chExt cx="215" cy="428"/>
          </a:xfrm>
        </p:grpSpPr>
        <p:sp>
          <p:nvSpPr>
            <p:cNvPr id="8244" name="Line 76"/>
            <p:cNvSpPr>
              <a:spLocks noChangeShapeType="1"/>
            </p:cNvSpPr>
            <p:nvPr/>
          </p:nvSpPr>
          <p:spPr bwMode="auto">
            <a:xfrm>
              <a:off x="2928" y="3312"/>
              <a:ext cx="0" cy="144"/>
            </a:xfrm>
            <a:prstGeom prst="line">
              <a:avLst/>
            </a:prstGeom>
            <a:noFill/>
            <a:ln w="952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8245" name="Object 77"/>
            <p:cNvGraphicFramePr>
              <a:graphicFrameLocks noChangeAspect="1"/>
            </p:cNvGraphicFramePr>
            <p:nvPr/>
          </p:nvGraphicFramePr>
          <p:xfrm>
            <a:off x="2832" y="3504"/>
            <a:ext cx="215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74" name="Equation" r:id="rId7" imgW="114185" imgH="133347" progId="Equation.3">
                    <p:embed/>
                  </p:oleObj>
                </mc:Choice>
                <mc:Fallback>
                  <p:oleObj name="Equation" r:id="rId7" imgW="114185" imgH="13334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3504"/>
                          <a:ext cx="215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57294" name="Object 7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527572"/>
              </p:ext>
            </p:extLst>
          </p:nvPr>
        </p:nvGraphicFramePr>
        <p:xfrm>
          <a:off x="3604295" y="482451"/>
          <a:ext cx="39211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5" name="Equation" r:id="rId9" imgW="380887" imgH="380876" progId="Equation.3">
                  <p:embed/>
                </p:oleObj>
              </mc:Choice>
              <mc:Fallback>
                <p:oleObj name="Equation" r:id="rId9" imgW="380887" imgH="38087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295" y="482451"/>
                        <a:ext cx="39211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3274095" y="949176"/>
            <a:ext cx="5505450" cy="933450"/>
            <a:chOff x="1992" y="1300"/>
            <a:chExt cx="3468" cy="588"/>
          </a:xfrm>
        </p:grpSpPr>
        <p:sp>
          <p:nvSpPr>
            <p:cNvPr id="2057296" name="Rectangle 80"/>
            <p:cNvSpPr>
              <a:spLocks noChangeArrowheads="1"/>
            </p:cNvSpPr>
            <p:nvPr/>
          </p:nvSpPr>
          <p:spPr bwMode="auto">
            <a:xfrm>
              <a:off x="2158" y="1300"/>
              <a:ext cx="960" cy="96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rgbClr val="0066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057297" name="Rectangle 81"/>
            <p:cNvSpPr>
              <a:spLocks noChangeArrowheads="1"/>
            </p:cNvSpPr>
            <p:nvPr/>
          </p:nvSpPr>
          <p:spPr bwMode="auto">
            <a:xfrm>
              <a:off x="4042" y="1300"/>
              <a:ext cx="960" cy="96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rgbClr val="006699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233" name="Text Box 82"/>
            <p:cNvSpPr txBox="1">
              <a:spLocks noChangeArrowheads="1"/>
            </p:cNvSpPr>
            <p:nvPr/>
          </p:nvSpPr>
          <p:spPr bwMode="auto">
            <a:xfrm>
              <a:off x="3015" y="1600"/>
              <a:ext cx="3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8234" name="Text Box 83"/>
            <p:cNvSpPr txBox="1">
              <a:spLocks noChangeArrowheads="1"/>
            </p:cNvSpPr>
            <p:nvPr/>
          </p:nvSpPr>
          <p:spPr bwMode="auto">
            <a:xfrm>
              <a:off x="4759" y="1588"/>
              <a:ext cx="3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8235" name="Text Box 84"/>
            <p:cNvSpPr txBox="1">
              <a:spLocks noChangeArrowheads="1"/>
            </p:cNvSpPr>
            <p:nvPr/>
          </p:nvSpPr>
          <p:spPr bwMode="auto">
            <a:xfrm>
              <a:off x="3861" y="1588"/>
              <a:ext cx="3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8236" name="Line 85"/>
            <p:cNvSpPr>
              <a:spLocks noChangeShapeType="1"/>
            </p:cNvSpPr>
            <p:nvPr/>
          </p:nvSpPr>
          <p:spPr bwMode="auto">
            <a:xfrm>
              <a:off x="3117" y="1408"/>
              <a:ext cx="0" cy="144"/>
            </a:xfrm>
            <a:prstGeom prst="line">
              <a:avLst/>
            </a:prstGeom>
            <a:noFill/>
            <a:ln w="9525" cap="rnd">
              <a:solidFill>
                <a:srgbClr val="FFFF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7" name="Line 86"/>
            <p:cNvSpPr>
              <a:spLocks noChangeShapeType="1"/>
            </p:cNvSpPr>
            <p:nvPr/>
          </p:nvSpPr>
          <p:spPr bwMode="auto">
            <a:xfrm>
              <a:off x="4053" y="1408"/>
              <a:ext cx="0" cy="144"/>
            </a:xfrm>
            <a:prstGeom prst="line">
              <a:avLst/>
            </a:prstGeom>
            <a:noFill/>
            <a:ln w="9525" cap="rnd">
              <a:solidFill>
                <a:srgbClr val="FFFF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8" name="Line 87"/>
            <p:cNvSpPr>
              <a:spLocks noChangeShapeType="1"/>
            </p:cNvSpPr>
            <p:nvPr/>
          </p:nvSpPr>
          <p:spPr bwMode="auto">
            <a:xfrm>
              <a:off x="5001" y="1408"/>
              <a:ext cx="0" cy="144"/>
            </a:xfrm>
            <a:prstGeom prst="line">
              <a:avLst/>
            </a:prstGeom>
            <a:noFill/>
            <a:ln w="9525" cap="rnd">
              <a:solidFill>
                <a:srgbClr val="FFFF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239" name="Group 88"/>
            <p:cNvGrpSpPr>
              <a:grpSpLocks/>
            </p:cNvGrpSpPr>
            <p:nvPr/>
          </p:nvGrpSpPr>
          <p:grpSpPr bwMode="auto">
            <a:xfrm>
              <a:off x="1992" y="1548"/>
              <a:ext cx="3468" cy="336"/>
              <a:chOff x="1956" y="1548"/>
              <a:chExt cx="3468" cy="336"/>
            </a:xfrm>
          </p:grpSpPr>
          <p:sp>
            <p:nvSpPr>
              <p:cNvPr id="8240" name="Line 89"/>
              <p:cNvSpPr>
                <a:spLocks noChangeShapeType="1"/>
              </p:cNvSpPr>
              <p:nvPr/>
            </p:nvSpPr>
            <p:spPr bwMode="auto">
              <a:xfrm>
                <a:off x="2160" y="1584"/>
                <a:ext cx="3168" cy="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41" name="Text Box 90"/>
              <p:cNvSpPr txBox="1">
                <a:spLocks noChangeArrowheads="1"/>
              </p:cNvSpPr>
              <p:nvPr/>
            </p:nvSpPr>
            <p:spPr bwMode="auto">
              <a:xfrm>
                <a:off x="5196" y="1552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800" b="1" i="1">
                    <a:solidFill>
                      <a:srgbClr val="66FF66"/>
                    </a:solidFill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8242" name="Text Box 91"/>
              <p:cNvSpPr txBox="1">
                <a:spLocks noChangeArrowheads="1"/>
              </p:cNvSpPr>
              <p:nvPr/>
            </p:nvSpPr>
            <p:spPr bwMode="auto">
              <a:xfrm>
                <a:off x="1956" y="159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400" b="1" i="1">
                    <a:solidFill>
                      <a:srgbClr val="66FF66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8243" name="Oval 92"/>
              <p:cNvSpPr>
                <a:spLocks noChangeArrowheads="1"/>
              </p:cNvSpPr>
              <p:nvPr/>
            </p:nvSpPr>
            <p:spPr bwMode="auto">
              <a:xfrm>
                <a:off x="2112" y="15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2057309" name="Rectangle 93"/>
          <p:cNvSpPr>
            <a:spLocks noChangeArrowheads="1"/>
          </p:cNvSpPr>
          <p:nvPr/>
        </p:nvSpPr>
        <p:spPr bwMode="auto">
          <a:xfrm>
            <a:off x="3785270" y="944414"/>
            <a:ext cx="76200" cy="1524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2057310" name="Rectangle 94"/>
          <p:cNvSpPr>
            <a:spLocks noChangeArrowheads="1"/>
          </p:cNvSpPr>
          <p:nvPr/>
        </p:nvSpPr>
        <p:spPr bwMode="auto">
          <a:xfrm>
            <a:off x="6926932" y="944414"/>
            <a:ext cx="76200" cy="152400"/>
          </a:xfrm>
          <a:prstGeom prst="rect">
            <a:avLst/>
          </a:prstGeom>
          <a:gradFill rotWithShape="1">
            <a:gsLst>
              <a:gs pos="0">
                <a:srgbClr val="760076"/>
              </a:gs>
              <a:gs pos="50000">
                <a:srgbClr val="FF00FF"/>
              </a:gs>
              <a:gs pos="100000">
                <a:srgbClr val="76007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57311" name="Object 9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696992"/>
              </p:ext>
            </p:extLst>
          </p:nvPr>
        </p:nvGraphicFramePr>
        <p:xfrm>
          <a:off x="2313185" y="2318836"/>
          <a:ext cx="3695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6" name="Equation" r:id="rId11" imgW="3686043" imgH="952596" progId="Equation.3">
                  <p:embed/>
                </p:oleObj>
              </mc:Choice>
              <mc:Fallback>
                <p:oleObj name="Equation" r:id="rId11" imgW="3686043" imgH="95259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185" y="2318836"/>
                        <a:ext cx="36957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312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545144"/>
              </p:ext>
            </p:extLst>
          </p:nvPr>
        </p:nvGraphicFramePr>
        <p:xfrm>
          <a:off x="6153150" y="2295525"/>
          <a:ext cx="15875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" name="公式" r:id="rId13" imgW="1581044" imgH="952596" progId="Equation.3">
                  <p:embed/>
                </p:oleObj>
              </mc:Choice>
              <mc:Fallback>
                <p:oleObj name="公式" r:id="rId13" imgW="1581044" imgH="9525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150" y="2295525"/>
                        <a:ext cx="15875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 Box 70"/>
          <p:cNvSpPr txBox="1">
            <a:spLocks noChangeArrowheads="1"/>
          </p:cNvSpPr>
          <p:nvPr/>
        </p:nvSpPr>
        <p:spPr bwMode="auto">
          <a:xfrm>
            <a:off x="433180" y="2548919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（方法一）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57" name="Text Box 70"/>
          <p:cNvSpPr txBox="1">
            <a:spLocks noChangeArrowheads="1"/>
          </p:cNvSpPr>
          <p:nvPr/>
        </p:nvSpPr>
        <p:spPr bwMode="auto">
          <a:xfrm>
            <a:off x="433179" y="3924824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（方法二）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仿宋_GB2312" pitchFamily="49" charset="-122"/>
              <a:ea typeface="仿宋_GB2312" pitchFamily="49" charset="-122"/>
              <a:sym typeface="Symbol" panose="05050102010706020507" pitchFamily="18" charset="2"/>
            </a:endParaRPr>
          </a:p>
        </p:txBody>
      </p:sp>
      <p:sp>
        <p:nvSpPr>
          <p:cNvPr id="58" name="Line 2"/>
          <p:cNvSpPr>
            <a:spLocks noChangeShapeType="1"/>
          </p:cNvSpPr>
          <p:nvPr/>
        </p:nvSpPr>
        <p:spPr bwMode="auto">
          <a:xfrm>
            <a:off x="5182492" y="4180631"/>
            <a:ext cx="3582988" cy="0"/>
          </a:xfrm>
          <a:prstGeom prst="line">
            <a:avLst/>
          </a:prstGeom>
          <a:noFill/>
          <a:ln w="28575">
            <a:solidFill>
              <a:srgbClr val="66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982962"/>
              </p:ext>
            </p:extLst>
          </p:nvPr>
        </p:nvGraphicFramePr>
        <p:xfrm>
          <a:off x="6850955" y="3688506"/>
          <a:ext cx="400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" name="公式" r:id="rId15" imgW="152400" imgH="142977" progId="Equation.3">
                  <p:embed/>
                </p:oleObj>
              </mc:Choice>
              <mc:Fallback>
                <p:oleObj name="公式" r:id="rId15" imgW="152400" imgH="1429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955" y="3688506"/>
                        <a:ext cx="400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13"/>
          <p:cNvSpPr>
            <a:spLocks noChangeArrowheads="1"/>
          </p:cNvSpPr>
          <p:nvPr/>
        </p:nvSpPr>
        <p:spPr bwMode="auto">
          <a:xfrm>
            <a:off x="6666805" y="4115544"/>
            <a:ext cx="1524000" cy="152400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rgbClr val="00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1" name="Text Box 14"/>
          <p:cNvSpPr txBox="1">
            <a:spLocks noChangeArrowheads="1"/>
          </p:cNvSpPr>
          <p:nvPr/>
        </p:nvSpPr>
        <p:spPr bwMode="auto">
          <a:xfrm>
            <a:off x="7741542" y="4201269"/>
            <a:ext cx="83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a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+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L</a:t>
            </a:r>
          </a:p>
        </p:txBody>
      </p:sp>
      <p:sp>
        <p:nvSpPr>
          <p:cNvPr id="62" name="Text Box 15"/>
          <p:cNvSpPr txBox="1">
            <a:spLocks noChangeArrowheads="1"/>
          </p:cNvSpPr>
          <p:nvPr/>
        </p:nvSpPr>
        <p:spPr bwMode="auto">
          <a:xfrm>
            <a:off x="6379467" y="4186981"/>
            <a:ext cx="55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a</a:t>
            </a:r>
          </a:p>
        </p:txBody>
      </p:sp>
      <p:sp>
        <p:nvSpPr>
          <p:cNvPr id="63" name="Text Box 16"/>
          <p:cNvSpPr txBox="1">
            <a:spLocks noChangeArrowheads="1"/>
          </p:cNvSpPr>
          <p:nvPr/>
        </p:nvSpPr>
        <p:spPr bwMode="auto">
          <a:xfrm>
            <a:off x="8555930" y="418063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66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64" name="Text Box 17"/>
          <p:cNvSpPr txBox="1">
            <a:spLocks noChangeArrowheads="1"/>
          </p:cNvSpPr>
          <p:nvPr/>
        </p:nvSpPr>
        <p:spPr bwMode="auto">
          <a:xfrm>
            <a:off x="4966592" y="4267944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66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65" name="Rectangle 18"/>
          <p:cNvSpPr>
            <a:spLocks noChangeArrowheads="1"/>
          </p:cNvSpPr>
          <p:nvPr/>
        </p:nvSpPr>
        <p:spPr bwMode="auto">
          <a:xfrm>
            <a:off x="7065267" y="4110781"/>
            <a:ext cx="76200" cy="152400"/>
          </a:xfrm>
          <a:prstGeom prst="rect">
            <a:avLst/>
          </a:prstGeom>
          <a:gradFill rotWithShape="1">
            <a:gsLst>
              <a:gs pos="0">
                <a:srgbClr val="760076"/>
              </a:gs>
              <a:gs pos="50000">
                <a:srgbClr val="FF00FF"/>
              </a:gs>
              <a:gs pos="100000">
                <a:srgbClr val="7600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6" name="Oval 21"/>
          <p:cNvSpPr>
            <a:spLocks noChangeArrowheads="1"/>
          </p:cNvSpPr>
          <p:nvPr/>
        </p:nvSpPr>
        <p:spPr bwMode="auto">
          <a:xfrm>
            <a:off x="5080892" y="4066331"/>
            <a:ext cx="215900" cy="2159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00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7" name="Text Box 22"/>
          <p:cNvSpPr txBox="1">
            <a:spLocks noChangeArrowheads="1"/>
          </p:cNvSpPr>
          <p:nvPr/>
        </p:nvSpPr>
        <p:spPr bwMode="auto">
          <a:xfrm>
            <a:off x="6909692" y="4209206"/>
            <a:ext cx="83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x</a:t>
            </a:r>
          </a:p>
        </p:txBody>
      </p:sp>
      <p:graphicFrame>
        <p:nvGraphicFramePr>
          <p:cNvPr id="6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55282"/>
              </p:ext>
            </p:extLst>
          </p:nvPr>
        </p:nvGraphicFramePr>
        <p:xfrm>
          <a:off x="5038030" y="3572619"/>
          <a:ext cx="3460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9" name="公式" r:id="rId17" imgW="123952" imgH="190432" progId="Equation.3">
                  <p:embed/>
                </p:oleObj>
              </mc:Choice>
              <mc:Fallback>
                <p:oleObj name="公式" r:id="rId17" imgW="123952" imgH="1904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030" y="3572619"/>
                        <a:ext cx="3460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Line 25"/>
          <p:cNvSpPr>
            <a:spLocks noChangeShapeType="1"/>
          </p:cNvSpPr>
          <p:nvPr/>
        </p:nvSpPr>
        <p:spPr bwMode="auto">
          <a:xfrm>
            <a:off x="5174555" y="4191744"/>
            <a:ext cx="1808162" cy="0"/>
          </a:xfrm>
          <a:prstGeom prst="line">
            <a:avLst/>
          </a:prstGeom>
          <a:noFill/>
          <a:ln w="9525">
            <a:solidFill>
              <a:srgbClr val="66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Text Box 26"/>
          <p:cNvSpPr txBox="1">
            <a:spLocks noChangeArrowheads="1"/>
          </p:cNvSpPr>
          <p:nvPr/>
        </p:nvSpPr>
        <p:spPr bwMode="auto">
          <a:xfrm>
            <a:off x="7414517" y="3631356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L</a:t>
            </a:r>
          </a:p>
        </p:txBody>
      </p:sp>
      <p:sp>
        <p:nvSpPr>
          <p:cNvPr id="71" name="Text Box 27"/>
          <p:cNvSpPr txBox="1">
            <a:spLocks noChangeArrowheads="1"/>
          </p:cNvSpPr>
          <p:nvPr/>
        </p:nvSpPr>
        <p:spPr bwMode="auto">
          <a:xfrm>
            <a:off x="5596830" y="3726596"/>
            <a:ext cx="8509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 smtClean="0">
                <a:solidFill>
                  <a:srgbClr val="66FFFF"/>
                </a:solidFill>
                <a:ea typeface="楷体_GB2312" pitchFamily="49" charset="-122"/>
              </a:rPr>
              <a:t>a=L</a:t>
            </a:r>
            <a:endParaRPr lang="en-US" altLang="zh-CN" i="1" dirty="0">
              <a:solidFill>
                <a:srgbClr val="66FFFF"/>
              </a:solidFill>
              <a:ea typeface="楷体_GB2312" pitchFamily="49" charset="-122"/>
            </a:endParaRPr>
          </a:p>
        </p:txBody>
      </p:sp>
      <p:graphicFrame>
        <p:nvGraphicFramePr>
          <p:cNvPr id="73" name="对象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210456"/>
              </p:ext>
            </p:extLst>
          </p:nvPr>
        </p:nvGraphicFramePr>
        <p:xfrm>
          <a:off x="699392" y="4670740"/>
          <a:ext cx="34607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0" name="Equation" r:id="rId19" imgW="1765080" imgH="431640" progId="Equation.DSMT4">
                  <p:embed/>
                </p:oleObj>
              </mc:Choice>
              <mc:Fallback>
                <p:oleObj name="Equation" r:id="rId19" imgW="1765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99392" y="4670740"/>
                        <a:ext cx="346075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517130"/>
              </p:ext>
            </p:extLst>
          </p:nvPr>
        </p:nvGraphicFramePr>
        <p:xfrm>
          <a:off x="5747420" y="4783001"/>
          <a:ext cx="22161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1" name="Equation" r:id="rId21" imgW="1130040" imgH="431640" progId="Equation.DSMT4">
                  <p:embed/>
                </p:oleObj>
              </mc:Choice>
              <mc:Fallback>
                <p:oleObj name="Equation" r:id="rId21" imgW="11300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747420" y="4783001"/>
                        <a:ext cx="221615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463020"/>
              </p:ext>
            </p:extLst>
          </p:nvPr>
        </p:nvGraphicFramePr>
        <p:xfrm>
          <a:off x="973187" y="5492750"/>
          <a:ext cx="46069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2" name="Equation" r:id="rId23" imgW="2349360" imgH="457200" progId="Equation.DSMT4">
                  <p:embed/>
                </p:oleObj>
              </mc:Choice>
              <mc:Fallback>
                <p:oleObj name="Equation" r:id="rId23" imgW="23493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73187" y="5492750"/>
                        <a:ext cx="4606925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8850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57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57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57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57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286" grpId="0" autoUpdateAnimBg="0"/>
      <p:bldP spid="2057309" grpId="0" animBg="1"/>
      <p:bldP spid="2057310" grpId="0" animBg="1"/>
      <p:bldP spid="56" grpId="0" autoUpdateAnimBg="0"/>
      <p:bldP spid="57" grpId="0" autoUpdateAnimBg="0"/>
      <p:bldP spid="58" grpId="0" animBg="1"/>
      <p:bldP spid="60" grpId="0" animBg="1"/>
      <p:bldP spid="61" grpId="0"/>
      <p:bldP spid="62" grpId="0"/>
      <p:bldP spid="63" grpId="0"/>
      <p:bldP spid="64" grpId="0"/>
      <p:bldP spid="65" grpId="0" animBg="1"/>
      <p:bldP spid="66" grpId="0" animBg="1"/>
      <p:bldP spid="67" grpId="0"/>
      <p:bldP spid="69" grpId="0" animBg="1"/>
      <p:bldP spid="70" grpId="0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683" name="Text Box 11"/>
          <p:cNvSpPr txBox="1">
            <a:spLocks noChangeArrowheads="1"/>
          </p:cNvSpPr>
          <p:nvPr/>
        </p:nvSpPr>
        <p:spPr bwMode="auto">
          <a:xfrm>
            <a:off x="465465" y="332656"/>
            <a:ext cx="84270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两个点电荷间是如何产生相互作用的？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——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超距作用</a:t>
            </a:r>
            <a:r>
              <a:rPr kumimoji="1"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理论</a:t>
            </a:r>
          </a:p>
        </p:txBody>
      </p:sp>
      <p:sp>
        <p:nvSpPr>
          <p:cNvPr id="2" name="矩形 1"/>
          <p:cNvSpPr/>
          <p:nvPr/>
        </p:nvSpPr>
        <p:spPr>
          <a:xfrm>
            <a:off x="465464" y="784176"/>
            <a:ext cx="84270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    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超距作用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是指</a:t>
            </a:r>
            <a:r>
              <a:rPr lang="zh-CN" altLang="en-US" sz="2400" b="1" dirty="0">
                <a:solidFill>
                  <a:schemeClr val="bg1"/>
                </a:solidFill>
              </a:rPr>
              <a:t>分别处于空间两个超远距离区域的两个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物体之间</a:t>
            </a:r>
            <a:r>
              <a:rPr lang="zh-CN" altLang="en-US" sz="2400" b="1" dirty="0">
                <a:solidFill>
                  <a:schemeClr val="bg1"/>
                </a:solidFill>
              </a:rPr>
              <a:t>的非局域性的相互作用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。超距作用</a:t>
            </a:r>
            <a:r>
              <a:rPr lang="zh-CN" altLang="en-US" sz="2400" b="1" dirty="0">
                <a:solidFill>
                  <a:schemeClr val="bg1"/>
                </a:solidFill>
              </a:rPr>
              <a:t>是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瞬时</a:t>
            </a:r>
            <a:r>
              <a:rPr lang="zh-CN" altLang="en-US" sz="2400" b="1" dirty="0">
                <a:solidFill>
                  <a:schemeClr val="bg1"/>
                </a:solidFill>
              </a:rPr>
              <a:t>发生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的</a:t>
            </a:r>
            <a:r>
              <a:rPr lang="zh-CN" altLang="en-US" sz="2400" b="1" dirty="0">
                <a:solidFill>
                  <a:schemeClr val="bg1"/>
                </a:solidFill>
              </a:rPr>
              <a:t>，</a:t>
            </a:r>
            <a:r>
              <a:rPr lang="zh-CN" altLang="en-US" sz="2400" b="1" dirty="0" smtClean="0">
                <a:solidFill>
                  <a:srgbClr val="00FFFF"/>
                </a:solidFill>
              </a:rPr>
              <a:t>被</a:t>
            </a:r>
            <a:r>
              <a:rPr lang="zh-CN" altLang="en-US" sz="2400" b="1" dirty="0">
                <a:solidFill>
                  <a:srgbClr val="00FFFF"/>
                </a:solidFill>
              </a:rPr>
              <a:t>视为一种绝对的现象，与空间时间</a:t>
            </a:r>
            <a:r>
              <a:rPr lang="zh-CN" altLang="en-US" sz="2400" b="1" dirty="0" smtClean="0">
                <a:solidFill>
                  <a:srgbClr val="00FFFF"/>
                </a:solidFill>
              </a:rPr>
              <a:t>无关。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基于</a:t>
            </a:r>
            <a:r>
              <a:rPr lang="zh-CN" altLang="en-US" sz="2400" b="1" dirty="0">
                <a:solidFill>
                  <a:schemeClr val="bg1"/>
                </a:solidFill>
              </a:rPr>
              <a:t>这个概念，可以解释为</a:t>
            </a:r>
            <a:r>
              <a:rPr lang="zh-CN" altLang="en-US" sz="2400" b="1" dirty="0">
                <a:solidFill>
                  <a:srgbClr val="00FFFF"/>
                </a:solidFill>
              </a:rPr>
              <a:t>在相距很远处两个物体进行了相互作用，这时假设移动其中一个物体，将瞬时导致另外一个物体的状态变化</a:t>
            </a:r>
            <a:r>
              <a:rPr lang="zh-CN" altLang="en-US" sz="2400" b="1" dirty="0" smtClean="0">
                <a:solidFill>
                  <a:srgbClr val="00FFFF"/>
                </a:solidFill>
              </a:rPr>
              <a:t>。</a:t>
            </a:r>
            <a:endParaRPr lang="zh-CN" altLang="en-US" sz="2400" b="1" dirty="0">
              <a:solidFill>
                <a:srgbClr val="00FFFF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5465" y="3359354"/>
            <a:ext cx="8622704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1905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年，爱因斯坦的狭义相对论确立了崭新的时空观，并指出</a:t>
            </a:r>
            <a:r>
              <a:rPr lang="zh-CN" altLang="en-US" sz="2400" b="1" dirty="0">
                <a:solidFill>
                  <a:srgbClr val="00FFFF"/>
                </a:solidFill>
                <a:latin typeface="+mn-ea"/>
              </a:rPr>
              <a:t>真空中的光速是一切物理作用传播速度的</a:t>
            </a:r>
            <a:r>
              <a:rPr lang="zh-CN" altLang="en-US" sz="2400" b="1" dirty="0" smtClean="0">
                <a:solidFill>
                  <a:srgbClr val="00FFFF"/>
                </a:solidFill>
                <a:latin typeface="+mn-ea"/>
              </a:rPr>
              <a:t>极限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sz="2400" b="1" dirty="0" smtClean="0">
                <a:solidFill>
                  <a:srgbClr val="00FFFF"/>
                </a:solidFill>
                <a:latin typeface="+mn-ea"/>
              </a:rPr>
              <a:t>在</a:t>
            </a:r>
            <a:r>
              <a:rPr lang="zh-CN" altLang="en-US" sz="2400" b="1" dirty="0">
                <a:solidFill>
                  <a:srgbClr val="00FFFF"/>
                </a:solidFill>
                <a:latin typeface="+mn-ea"/>
              </a:rPr>
              <a:t>整个物理学中排除了瞬时超距作用的可能性。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1916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年，爱因斯坦建立了广义相对论</a:t>
            </a:r>
            <a:r>
              <a:rPr lang="zh-CN" altLang="en-US" sz="2400" b="1" dirty="0" smtClean="0">
                <a:solidFill>
                  <a:schemeClr val="bg1"/>
                </a:solidFill>
                <a:latin typeface="+mn-ea"/>
              </a:rPr>
              <a:t>，提出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了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hlinkClick r:id="rId2"/>
              </a:rPr>
              <a:t>引力波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hlinkClick r:id="rId3"/>
              </a:rPr>
              <a:t>引力辐射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的概念。</a:t>
            </a:r>
            <a:r>
              <a:rPr lang="zh-CN" altLang="en-US" sz="2400" b="1" dirty="0">
                <a:solidFill>
                  <a:srgbClr val="00FFFF"/>
                </a:solidFill>
                <a:latin typeface="+mn-ea"/>
              </a:rPr>
              <a:t>引力辐射也是以光速传播的</a:t>
            </a:r>
            <a:r>
              <a:rPr lang="zh-CN" altLang="en-US" sz="2400" b="1" dirty="0" smtClean="0">
                <a:solidFill>
                  <a:srgbClr val="00FFFF"/>
                </a:solidFill>
                <a:latin typeface="+mn-ea"/>
              </a:rPr>
              <a:t>。</a:t>
            </a:r>
            <a:r>
              <a:rPr lang="en-US" altLang="zh-CN" sz="2400" b="1" dirty="0" smtClean="0">
                <a:solidFill>
                  <a:schemeClr val="bg1"/>
                </a:solidFill>
                <a:latin typeface="+mn-ea"/>
              </a:rPr>
              <a:t>1979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年，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J.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泰勒等人报道了他们对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hlinkClick r:id="rId4"/>
              </a:rPr>
              <a:t>射电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hlinkClick r:id="rId5"/>
              </a:rPr>
              <a:t>脉冲双星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PSR1913+16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四年多的监视性观测</a:t>
            </a:r>
            <a:r>
              <a:rPr lang="zh-CN" altLang="en-US" sz="2400" b="1" dirty="0" smtClean="0">
                <a:solidFill>
                  <a:schemeClr val="bg1"/>
                </a:solidFill>
                <a:latin typeface="+mn-ea"/>
              </a:rPr>
              <a:t>，很好地支持了引力波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的</a:t>
            </a:r>
            <a:r>
              <a:rPr lang="zh-CN" altLang="en-US" sz="2400" b="1" dirty="0" smtClean="0">
                <a:solidFill>
                  <a:schemeClr val="bg1"/>
                </a:solidFill>
                <a:latin typeface="+mn-ea"/>
              </a:rPr>
              <a:t>存在理论。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hlinkClick r:id="rId6"/>
              </a:rPr>
              <a:t>星际空间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的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hlinkClick r:id="rId7"/>
              </a:rPr>
              <a:t>引力场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也为人们普遍接受。</a:t>
            </a:r>
            <a:r>
              <a:rPr lang="zh-CN" altLang="en-US" sz="2400" b="1" dirty="0">
                <a:solidFill>
                  <a:srgbClr val="00FFFF"/>
                </a:solidFill>
                <a:latin typeface="+mn-ea"/>
              </a:rPr>
              <a:t>星体之间的超距引力作用也被放弃了。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465465" y="2857572"/>
            <a:ext cx="697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超</a:t>
            </a:r>
            <a:r>
              <a:rPr kumimoji="1"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距作用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理论对吗？</a:t>
            </a:r>
            <a:endParaRPr kumimoji="1" lang="zh-CN" altLang="en-US" sz="2400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97328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674" name="Text Box 2"/>
          <p:cNvSpPr txBox="1">
            <a:spLocks noChangeArrowheads="1"/>
          </p:cNvSpPr>
          <p:nvPr/>
        </p:nvSpPr>
        <p:spPr bwMode="auto">
          <a:xfrm>
            <a:off x="0" y="260648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§8.2  </a:t>
            </a:r>
            <a:r>
              <a:rPr kumimoji="1" lang="zh-CN" altLang="en-US" sz="32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静电场  电场强度</a:t>
            </a:r>
            <a:r>
              <a:rPr kumimoji="1" lang="en-US" altLang="zh-CN" sz="3200" b="1" i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</a:p>
        </p:txBody>
      </p:sp>
      <p:sp>
        <p:nvSpPr>
          <p:cNvPr id="2076675" name="Text Box 3"/>
          <p:cNvSpPr txBox="1">
            <a:spLocks noChangeArrowheads="1"/>
          </p:cNvSpPr>
          <p:nvPr/>
        </p:nvSpPr>
        <p:spPr bwMode="auto">
          <a:xfrm>
            <a:off x="204788" y="767730"/>
            <a:ext cx="6491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/>
              </a:rPr>
              <a:t>一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/>
              </a:rPr>
              <a:t>. 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/>
              </a:rPr>
              <a:t>静电场</a:t>
            </a:r>
          </a:p>
        </p:txBody>
      </p:sp>
      <p:sp>
        <p:nvSpPr>
          <p:cNvPr id="2076676" name="Oval 4"/>
          <p:cNvSpPr>
            <a:spLocks noChangeArrowheads="1"/>
          </p:cNvSpPr>
          <p:nvPr/>
        </p:nvSpPr>
        <p:spPr bwMode="auto">
          <a:xfrm>
            <a:off x="6445250" y="1775123"/>
            <a:ext cx="504825" cy="2159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76677" name="Oval 5"/>
          <p:cNvSpPr>
            <a:spLocks noChangeArrowheads="1"/>
          </p:cNvSpPr>
          <p:nvPr/>
        </p:nvSpPr>
        <p:spPr bwMode="auto">
          <a:xfrm>
            <a:off x="7815263" y="1775123"/>
            <a:ext cx="287337" cy="2159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76678" name="Line 6"/>
          <p:cNvSpPr>
            <a:spLocks noChangeShapeType="1"/>
          </p:cNvSpPr>
          <p:nvPr/>
        </p:nvSpPr>
        <p:spPr bwMode="auto">
          <a:xfrm>
            <a:off x="8029575" y="1848148"/>
            <a:ext cx="574675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6679" name="Line 7"/>
          <p:cNvSpPr>
            <a:spLocks noChangeShapeType="1"/>
          </p:cNvSpPr>
          <p:nvPr/>
        </p:nvSpPr>
        <p:spPr bwMode="auto">
          <a:xfrm flipH="1">
            <a:off x="5940425" y="1875135"/>
            <a:ext cx="649288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6680" name="AutoShape 8"/>
          <p:cNvSpPr>
            <a:spLocks noChangeArrowheads="1"/>
          </p:cNvSpPr>
          <p:nvPr/>
        </p:nvSpPr>
        <p:spPr bwMode="auto">
          <a:xfrm>
            <a:off x="7023100" y="1127423"/>
            <a:ext cx="647700" cy="1439862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ea typeface="楷体_GB2312" pitchFamily="49" charset="-122"/>
              </a:rPr>
              <a:t>电场</a:t>
            </a:r>
          </a:p>
        </p:txBody>
      </p:sp>
      <p:graphicFrame>
        <p:nvGraphicFramePr>
          <p:cNvPr id="2076681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718282"/>
              </p:ext>
            </p:extLst>
          </p:nvPr>
        </p:nvGraphicFramePr>
        <p:xfrm>
          <a:off x="6518275" y="1991023"/>
          <a:ext cx="355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2" name="公式" r:id="rId3" imgW="342825" imgH="400042" progId="Equation.3">
                  <p:embed/>
                </p:oleObj>
              </mc:Choice>
              <mc:Fallback>
                <p:oleObj name="公式" r:id="rId3" imgW="342825" imgH="400042" progId="Equation.3">
                  <p:embed/>
                  <p:pic>
                    <p:nvPicPr>
                      <p:cNvPr id="2076681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275" y="1991023"/>
                        <a:ext cx="355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6682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8939464"/>
              </p:ext>
            </p:extLst>
          </p:nvPr>
        </p:nvGraphicFramePr>
        <p:xfrm>
          <a:off x="7793038" y="2016423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3" name="公式" r:id="rId5" imgW="371439" imgH="400042" progId="Equation.3">
                  <p:embed/>
                </p:oleObj>
              </mc:Choice>
              <mc:Fallback>
                <p:oleObj name="公式" r:id="rId5" imgW="371439" imgH="400042" progId="Equation.3">
                  <p:embed/>
                  <p:pic>
                    <p:nvPicPr>
                      <p:cNvPr id="2076682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3038" y="2016423"/>
                        <a:ext cx="381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6683" name="Text Box 11"/>
          <p:cNvSpPr txBox="1">
            <a:spLocks noChangeArrowheads="1"/>
          </p:cNvSpPr>
          <p:nvPr/>
        </p:nvSpPr>
        <p:spPr bwMode="auto">
          <a:xfrm>
            <a:off x="755650" y="1200448"/>
            <a:ext cx="697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FF66"/>
                </a:solidFill>
                <a:latin typeface="仿宋_GB2312" pitchFamily="49" charset="-122"/>
                <a:ea typeface="仿宋_GB2312" pitchFamily="49" charset="-122"/>
                <a:sym typeface="Wingdings" panose="05000000000000000000" pitchFamily="2" charset="2"/>
              </a:rPr>
              <a:t> </a:t>
            </a:r>
            <a:r>
              <a:rPr kumimoji="1" lang="zh-CN" altLang="en-US" sz="2400" b="1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早期：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电磁理论是</a:t>
            </a:r>
            <a:r>
              <a:rPr kumimoji="1" lang="zh-CN" altLang="en-US" sz="2400" b="1" dirty="0">
                <a:solidFill>
                  <a:srgbClr val="FFFF66"/>
                </a:solidFill>
                <a:latin typeface="仿宋_GB2312" pitchFamily="49" charset="-122"/>
                <a:ea typeface="仿宋_GB2312" pitchFamily="49" charset="-122"/>
              </a:rPr>
              <a:t>超距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作用理论</a:t>
            </a:r>
          </a:p>
        </p:txBody>
      </p:sp>
      <p:sp>
        <p:nvSpPr>
          <p:cNvPr id="2076684" name="Rectangle 12"/>
          <p:cNvSpPr>
            <a:spLocks noChangeArrowheads="1"/>
          </p:cNvSpPr>
          <p:nvPr/>
        </p:nvSpPr>
        <p:spPr bwMode="auto">
          <a:xfrm>
            <a:off x="757238" y="1703685"/>
            <a:ext cx="5327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FF66"/>
                </a:solidFill>
                <a:latin typeface="仿宋_GB2312" pitchFamily="49" charset="-122"/>
                <a:ea typeface="仿宋_GB2312" pitchFamily="49" charset="-122"/>
                <a:sym typeface="Wingdings" panose="05000000000000000000" pitchFamily="2" charset="2"/>
              </a:rPr>
              <a:t> </a:t>
            </a:r>
            <a:r>
              <a:rPr kumimoji="1" lang="zh-CN" altLang="en-US" sz="2400" b="1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后来</a:t>
            </a:r>
            <a:r>
              <a:rPr kumimoji="1" lang="en-US" altLang="zh-CN" sz="2400" b="1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:</a:t>
            </a:r>
            <a:r>
              <a:rPr kumimoji="1" lang="en-US" altLang="zh-CN" sz="2400" b="1" dirty="0">
                <a:solidFill>
                  <a:srgbClr val="CC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法拉第提出</a:t>
            </a:r>
            <a:r>
              <a:rPr kumimoji="1" lang="zh-CN" altLang="en-US" sz="2400" b="1" dirty="0">
                <a:solidFill>
                  <a:srgbClr val="FFFF66"/>
                </a:solidFill>
                <a:latin typeface="仿宋_GB2312" pitchFamily="49" charset="-122"/>
                <a:ea typeface="仿宋_GB2312" pitchFamily="49" charset="-122"/>
              </a:rPr>
              <a:t>场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概念。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076685" name="Text Box 13"/>
          <p:cNvSpPr txBox="1">
            <a:spLocks noChangeArrowheads="1"/>
          </p:cNvSpPr>
          <p:nvPr/>
        </p:nvSpPr>
        <p:spPr bwMode="auto">
          <a:xfrm>
            <a:off x="1303338" y="2875409"/>
            <a:ext cx="993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1">
                <a:solidFill>
                  <a:srgbClr val="FF99FF"/>
                </a:solidFill>
                <a:latin typeface="Times New Roman" panose="02020603050405020304" pitchFamily="18" charset="0"/>
                <a:ea typeface="仿宋_GB2312" pitchFamily="49" charset="-122"/>
              </a:rPr>
              <a:t>电荷</a:t>
            </a:r>
          </a:p>
        </p:txBody>
      </p:sp>
      <p:sp>
        <p:nvSpPr>
          <p:cNvPr id="2076686" name="AutoShape 14"/>
          <p:cNvSpPr>
            <a:spLocks noChangeArrowheads="1"/>
          </p:cNvSpPr>
          <p:nvPr/>
        </p:nvSpPr>
        <p:spPr bwMode="auto">
          <a:xfrm>
            <a:off x="2371725" y="2934146"/>
            <a:ext cx="760413" cy="341313"/>
          </a:xfrm>
          <a:prstGeom prst="rightArrow">
            <a:avLst>
              <a:gd name="adj1" fmla="val 50000"/>
              <a:gd name="adj2" fmla="val 55698"/>
            </a:avLst>
          </a:prstGeom>
          <a:noFill/>
          <a:ln w="28575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76687" name="Text Box 15"/>
          <p:cNvSpPr txBox="1">
            <a:spLocks noChangeArrowheads="1"/>
          </p:cNvSpPr>
          <p:nvPr/>
        </p:nvSpPr>
        <p:spPr bwMode="auto">
          <a:xfrm>
            <a:off x="3251200" y="2875409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1">
                <a:solidFill>
                  <a:srgbClr val="FF99FF"/>
                </a:solidFill>
                <a:latin typeface="Times New Roman" panose="02020603050405020304" pitchFamily="18" charset="0"/>
                <a:ea typeface="仿宋_GB2312" pitchFamily="49" charset="-122"/>
              </a:rPr>
              <a:t>电场</a:t>
            </a:r>
          </a:p>
        </p:txBody>
      </p:sp>
      <p:sp>
        <p:nvSpPr>
          <p:cNvPr id="2076688" name="AutoShape 16"/>
          <p:cNvSpPr>
            <a:spLocks noChangeArrowheads="1"/>
          </p:cNvSpPr>
          <p:nvPr/>
        </p:nvSpPr>
        <p:spPr bwMode="auto">
          <a:xfrm>
            <a:off x="4360863" y="2934146"/>
            <a:ext cx="760412" cy="341313"/>
          </a:xfrm>
          <a:prstGeom prst="rightArrow">
            <a:avLst>
              <a:gd name="adj1" fmla="val 50000"/>
              <a:gd name="adj2" fmla="val 55698"/>
            </a:avLst>
          </a:prstGeom>
          <a:noFill/>
          <a:ln w="28575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76689" name="Text Box 17"/>
          <p:cNvSpPr txBox="1">
            <a:spLocks noChangeArrowheads="1"/>
          </p:cNvSpPr>
          <p:nvPr/>
        </p:nvSpPr>
        <p:spPr bwMode="auto">
          <a:xfrm>
            <a:off x="5207000" y="2875409"/>
            <a:ext cx="1093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1">
                <a:solidFill>
                  <a:srgbClr val="FF99FF"/>
                </a:solidFill>
                <a:latin typeface="Times New Roman" panose="02020603050405020304" pitchFamily="18" charset="0"/>
                <a:ea typeface="仿宋_GB2312" pitchFamily="49" charset="-122"/>
              </a:rPr>
              <a:t>电荷</a:t>
            </a:r>
          </a:p>
        </p:txBody>
      </p:sp>
      <p:sp>
        <p:nvSpPr>
          <p:cNvPr id="2076690" name="AutoShape 18"/>
          <p:cNvSpPr>
            <a:spLocks noChangeArrowheads="1"/>
          </p:cNvSpPr>
          <p:nvPr/>
        </p:nvSpPr>
        <p:spPr bwMode="auto">
          <a:xfrm rot="10800000">
            <a:off x="4171950" y="2934146"/>
            <a:ext cx="760413" cy="341313"/>
          </a:xfrm>
          <a:prstGeom prst="rightArrow">
            <a:avLst>
              <a:gd name="adj1" fmla="val 50000"/>
              <a:gd name="adj2" fmla="val 55698"/>
            </a:avLst>
          </a:prstGeom>
          <a:noFill/>
          <a:ln w="28575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76691" name="AutoShape 19"/>
          <p:cNvSpPr>
            <a:spLocks noChangeArrowheads="1"/>
          </p:cNvSpPr>
          <p:nvPr/>
        </p:nvSpPr>
        <p:spPr bwMode="auto">
          <a:xfrm rot="10800000">
            <a:off x="2181225" y="2934146"/>
            <a:ext cx="760413" cy="341313"/>
          </a:xfrm>
          <a:prstGeom prst="rightArrow">
            <a:avLst>
              <a:gd name="adj1" fmla="val 50000"/>
              <a:gd name="adj2" fmla="val 55698"/>
            </a:avLst>
          </a:prstGeom>
          <a:noFill/>
          <a:ln w="28575" algn="ctr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76692" name="Text Box 20"/>
          <p:cNvSpPr txBox="1">
            <a:spLocks noChangeArrowheads="1"/>
          </p:cNvSpPr>
          <p:nvPr/>
        </p:nvSpPr>
        <p:spPr bwMode="auto">
          <a:xfrm>
            <a:off x="1152525" y="3644578"/>
            <a:ext cx="55086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(1)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对位于其中的带电体有力的作用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;</a:t>
            </a:r>
          </a:p>
        </p:txBody>
      </p:sp>
      <p:sp>
        <p:nvSpPr>
          <p:cNvPr id="2076693" name="Text Box 21"/>
          <p:cNvSpPr txBox="1">
            <a:spLocks noChangeArrowheads="1"/>
          </p:cNvSpPr>
          <p:nvPr/>
        </p:nvSpPr>
        <p:spPr bwMode="auto">
          <a:xfrm>
            <a:off x="1152525" y="4175869"/>
            <a:ext cx="6372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带电体在电场中运动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,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电场力要作功。</a:t>
            </a:r>
          </a:p>
        </p:txBody>
      </p:sp>
      <p:sp>
        <p:nvSpPr>
          <p:cNvPr id="2076716" name="Text Box 44"/>
          <p:cNvSpPr txBox="1">
            <a:spLocks noChangeArrowheads="1"/>
          </p:cNvSpPr>
          <p:nvPr/>
        </p:nvSpPr>
        <p:spPr bwMode="auto">
          <a:xfrm>
            <a:off x="762000" y="3137595"/>
            <a:ext cx="22145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FFFF66"/>
                </a:solidFill>
                <a:latin typeface="仿宋_GB2312" pitchFamily="49" charset="-122"/>
                <a:ea typeface="仿宋_GB2312" pitchFamily="49" charset="-122"/>
                <a:sym typeface="Wingdings" panose="05000000000000000000" pitchFamily="2" charset="2"/>
              </a:rPr>
              <a:t></a:t>
            </a:r>
            <a:r>
              <a:rPr kumimoji="1" lang="en-US" altLang="zh-CN" sz="3200" b="1">
                <a:solidFill>
                  <a:srgbClr val="FF99FF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  <a:sym typeface="Monotype Sorts" pitchFamily="2" charset="2"/>
              </a:rPr>
              <a:t>电场的特点</a:t>
            </a:r>
            <a:r>
              <a:rPr kumimoji="1" lang="en-US" altLang="zh-CN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  <a:sym typeface="Monotype Sorts" pitchFamily="2" charset="2"/>
              </a:rPr>
              <a:t>:</a:t>
            </a:r>
          </a:p>
        </p:txBody>
      </p: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204788" y="4665662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二</a:t>
            </a:r>
            <a:r>
              <a:rPr lang="en-US" altLang="zh-CN" dirty="0" smtClean="0">
                <a:solidFill>
                  <a:srgbClr val="FFFF00"/>
                </a:solidFill>
                <a:ea typeface="楷体_GB2312" pitchFamily="49" charset="-122"/>
              </a:rPr>
              <a:t>. 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电场强度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933450" y="5195887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场源电荷</a:t>
            </a:r>
            <a:r>
              <a:rPr lang="zh-CN" altLang="zh-CN" i="1">
                <a:solidFill>
                  <a:srgbClr val="FF9900"/>
                </a:solidFill>
                <a:ea typeface="楷体_GB2312" pitchFamily="49" charset="-122"/>
                <a:sym typeface="Symbol" panose="05050102010706020507" pitchFamily="18" charset="2"/>
              </a:rPr>
              <a:t>q</a:t>
            </a:r>
            <a:endParaRPr lang="en-US" altLang="zh-CN" baseline="-25000">
              <a:solidFill>
                <a:srgbClr val="FF9900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0" name="Text Box 8"/>
          <p:cNvSpPr txBox="1">
            <a:spLocks noChangeArrowheads="1"/>
          </p:cNvSpPr>
          <p:nvPr/>
        </p:nvSpPr>
        <p:spPr bwMode="auto">
          <a:xfrm>
            <a:off x="2601913" y="5183187"/>
            <a:ext cx="3092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——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产生电场的电荷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941388" y="5875337"/>
            <a:ext cx="2149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检验电荷</a:t>
            </a:r>
            <a:r>
              <a:rPr lang="zh-CN" altLang="zh-CN" i="1">
                <a:solidFill>
                  <a:srgbClr val="FF9900"/>
                </a:solidFill>
                <a:ea typeface="楷体_GB2312" pitchFamily="49" charset="-122"/>
                <a:sym typeface="Symbol" panose="05050102010706020507" pitchFamily="18" charset="2"/>
              </a:rPr>
              <a:t>q</a:t>
            </a:r>
            <a:r>
              <a:rPr lang="zh-CN" altLang="zh-CN" baseline="-25000">
                <a:solidFill>
                  <a:srgbClr val="FF9900"/>
                </a:solidFill>
                <a:ea typeface="楷体_GB2312" pitchFamily="49" charset="-122"/>
                <a:sym typeface="Symbol" panose="05050102010706020507" pitchFamily="18" charset="2"/>
              </a:rPr>
              <a:t>0</a:t>
            </a:r>
            <a:endParaRPr lang="en-US" altLang="zh-CN" baseline="-25000">
              <a:solidFill>
                <a:srgbClr val="FF9900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2740025" y="5656262"/>
            <a:ext cx="2835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带电量足够小</a:t>
            </a: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2743200" y="6135687"/>
            <a:ext cx="33416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体积足够小（点电荷）</a:t>
            </a:r>
            <a:endParaRPr lang="zh-CN" altLang="en-US" dirty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54" name="AutoShape 12"/>
          <p:cNvSpPr>
            <a:spLocks/>
          </p:cNvSpPr>
          <p:nvPr/>
        </p:nvSpPr>
        <p:spPr bwMode="auto">
          <a:xfrm>
            <a:off x="2638425" y="5846762"/>
            <a:ext cx="133350" cy="615950"/>
          </a:xfrm>
          <a:prstGeom prst="leftBrace">
            <a:avLst>
              <a:gd name="adj1" fmla="val 38492"/>
              <a:gd name="adj2" fmla="val 50000"/>
            </a:avLst>
          </a:pr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" name="Line 13"/>
          <p:cNvSpPr>
            <a:spLocks noChangeShapeType="1"/>
          </p:cNvSpPr>
          <p:nvPr/>
        </p:nvSpPr>
        <p:spPr bwMode="auto">
          <a:xfrm flipV="1">
            <a:off x="6337300" y="5630862"/>
            <a:ext cx="1520825" cy="406400"/>
          </a:xfrm>
          <a:prstGeom prst="line">
            <a:avLst/>
          </a:prstGeom>
          <a:noFill/>
          <a:ln w="19050">
            <a:solidFill>
              <a:srgbClr val="66FF66"/>
            </a:solidFill>
            <a:prstDash val="dashDot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Oval 14"/>
          <p:cNvSpPr>
            <a:spLocks noChangeAspect="1" noChangeArrowheads="1"/>
          </p:cNvSpPr>
          <p:nvPr/>
        </p:nvSpPr>
        <p:spPr bwMode="auto">
          <a:xfrm>
            <a:off x="6162675" y="5926137"/>
            <a:ext cx="258763" cy="26035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00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657450"/>
              </p:ext>
            </p:extLst>
          </p:nvPr>
        </p:nvGraphicFramePr>
        <p:xfrm>
          <a:off x="6046788" y="5580062"/>
          <a:ext cx="2667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4" name="公式" r:id="rId7" imgW="85683" imgH="123689" progId="Equation.3">
                  <p:embed/>
                </p:oleObj>
              </mc:Choice>
              <mc:Fallback>
                <p:oleObj name="公式" r:id="rId7" imgW="85683" imgH="123689" progId="Equation.3">
                  <p:embed/>
                  <p:pic>
                    <p:nvPicPr>
                      <p:cNvPr id="5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6788" y="5580062"/>
                        <a:ext cx="2667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306199"/>
              </p:ext>
            </p:extLst>
          </p:nvPr>
        </p:nvGraphicFramePr>
        <p:xfrm>
          <a:off x="7566025" y="5049837"/>
          <a:ext cx="3476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5" name="公式" r:id="rId9" imgW="123952" imgH="190432" progId="Equation.3">
                  <p:embed/>
                </p:oleObj>
              </mc:Choice>
              <mc:Fallback>
                <p:oleObj name="公式" r:id="rId9" imgW="123952" imgH="190432" progId="Equation.3">
                  <p:embed/>
                  <p:pic>
                    <p:nvPicPr>
                      <p:cNvPr id="5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6025" y="5049837"/>
                        <a:ext cx="34766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7885113" y="5494337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P</a:t>
            </a:r>
          </a:p>
        </p:txBody>
      </p:sp>
      <p:sp>
        <p:nvSpPr>
          <p:cNvPr id="60" name="Oval 18"/>
          <p:cNvSpPr>
            <a:spLocks noChangeAspect="1" noChangeArrowheads="1"/>
          </p:cNvSpPr>
          <p:nvPr/>
        </p:nvSpPr>
        <p:spPr bwMode="auto">
          <a:xfrm>
            <a:off x="7827963" y="5583237"/>
            <a:ext cx="82550" cy="825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1" name="Oval 19"/>
          <p:cNvSpPr>
            <a:spLocks noChangeAspect="1" noChangeArrowheads="1"/>
          </p:cNvSpPr>
          <p:nvPr/>
        </p:nvSpPr>
        <p:spPr bwMode="auto">
          <a:xfrm>
            <a:off x="7839075" y="5592762"/>
            <a:ext cx="71438" cy="698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1027113" y="1690781"/>
            <a:ext cx="50196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FFFF66"/>
                </a:solidFill>
                <a:latin typeface="仿宋_GB2312" pitchFamily="49" charset="-122"/>
                <a:ea typeface="仿宋_GB2312" pitchFamily="49" charset="-122"/>
                <a:sym typeface="Wingdings" panose="05000000000000000000" pitchFamily="2" charset="2"/>
              </a:rPr>
              <a:t>                         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电磁波的发现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使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超距作用</a:t>
            </a:r>
            <a:r>
              <a:rPr lang="zh-CN" altLang="en-US" sz="2400" b="1" dirty="0">
                <a:solidFill>
                  <a:schemeClr val="bg1"/>
                </a:solidFill>
              </a:rPr>
              <a:t>的观念在电磁学领域被物理学家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们彻底抛弃</a:t>
            </a:r>
            <a:r>
              <a:rPr lang="zh-CN" altLang="en-US" sz="2400" b="1" dirty="0">
                <a:solidFill>
                  <a:schemeClr val="bg1"/>
                </a:solidFill>
              </a:rPr>
              <a:t>。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5537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6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7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7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7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7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7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76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7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7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7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7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7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76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7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7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76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076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76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76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07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2076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076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76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076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6674" grpId="0" autoUpdateAnimBg="0"/>
      <p:bldP spid="2076675" grpId="0" autoUpdateAnimBg="0"/>
      <p:bldP spid="2076676" grpId="0" animBg="1"/>
      <p:bldP spid="2076677" grpId="0" animBg="1"/>
      <p:bldP spid="2076678" grpId="0" animBg="1"/>
      <p:bldP spid="2076679" grpId="0" animBg="1"/>
      <p:bldP spid="2076680" grpId="0" animBg="1"/>
      <p:bldP spid="2076683" grpId="0" autoUpdateAnimBg="0"/>
      <p:bldP spid="2076684" grpId="0" autoUpdateAnimBg="0"/>
      <p:bldP spid="2076685" grpId="0"/>
      <p:bldP spid="2076686" grpId="0" animBg="1"/>
      <p:bldP spid="2076687" grpId="0"/>
      <p:bldP spid="2076687" grpId="1"/>
      <p:bldP spid="2076688" grpId="0" animBg="1"/>
      <p:bldP spid="2076689" grpId="0"/>
      <p:bldP spid="2076690" grpId="0" animBg="1"/>
      <p:bldP spid="2076691" grpId="0" animBg="1"/>
      <p:bldP spid="2076692" grpId="0" autoUpdateAnimBg="0"/>
      <p:bldP spid="2076693" grpId="0" autoUpdateAnimBg="0"/>
      <p:bldP spid="2076716" grpId="0" autoUpdateAnimBg="0"/>
      <p:bldP spid="48" grpId="0" autoUpdateAnimBg="0"/>
      <p:bldP spid="49" grpId="0" autoUpdateAnimBg="0"/>
      <p:bldP spid="50" grpId="0" autoUpdateAnimBg="0"/>
      <p:bldP spid="51" grpId="0" autoUpdateAnimBg="0"/>
      <p:bldP spid="52" grpId="0" autoUpdateAnimBg="0"/>
      <p:bldP spid="53" grpId="0" autoUpdateAnimBg="0"/>
      <p:bldP spid="54" grpId="0" animBg="1"/>
      <p:bldP spid="55" grpId="0" animBg="1"/>
      <p:bldP spid="56" grpId="0" animBg="1"/>
      <p:bldP spid="59" grpId="0"/>
      <p:bldP spid="60" grpId="0" animBg="1"/>
      <p:bldP spid="61" grpId="0" animBg="1"/>
      <p:bldP spid="3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58850" y="235695"/>
            <a:ext cx="451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在电场中任一位置处：</a:t>
            </a:r>
          </a:p>
        </p:txBody>
      </p:sp>
      <p:sp>
        <p:nvSpPr>
          <p:cNvPr id="20" name="Line 3"/>
          <p:cNvSpPr>
            <a:spLocks noChangeShapeType="1"/>
          </p:cNvSpPr>
          <p:nvPr/>
        </p:nvSpPr>
        <p:spPr bwMode="auto">
          <a:xfrm>
            <a:off x="1835150" y="1364407"/>
            <a:ext cx="381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266950" y="1154857"/>
            <a:ext cx="357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=</a:t>
            </a:r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>
            <a:off x="2698750" y="1362820"/>
            <a:ext cx="381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3130550" y="1104057"/>
            <a:ext cx="854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= </a:t>
            </a:r>
          </a:p>
        </p:txBody>
      </p:sp>
      <p:graphicFrame>
        <p:nvGraphicFramePr>
          <p:cNvPr id="24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533324"/>
              </p:ext>
            </p:extLst>
          </p:nvPr>
        </p:nvGraphicFramePr>
        <p:xfrm>
          <a:off x="1852613" y="904032"/>
          <a:ext cx="3063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2" name="Equation" r:id="rId3" imgW="266869" imgH="390661" progId="Equation.3">
                  <p:embed/>
                </p:oleObj>
              </mc:Choice>
              <mc:Fallback>
                <p:oleObj name="Equation" r:id="rId3" imgW="266869" imgH="39066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904032"/>
                        <a:ext cx="3063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241045"/>
              </p:ext>
            </p:extLst>
          </p:nvPr>
        </p:nvGraphicFramePr>
        <p:xfrm>
          <a:off x="2698750" y="891332"/>
          <a:ext cx="35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3" name="Equation" r:id="rId5" imgW="314283" imgH="390661" progId="Equation.3">
                  <p:embed/>
                </p:oleObj>
              </mc:Choice>
              <mc:Fallback>
                <p:oleObj name="Equation" r:id="rId5" imgW="314283" imgH="39066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891332"/>
                        <a:ext cx="355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728192"/>
              </p:ext>
            </p:extLst>
          </p:nvPr>
        </p:nvGraphicFramePr>
        <p:xfrm>
          <a:off x="2746375" y="1354882"/>
          <a:ext cx="3317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4" name="Equation" r:id="rId7" imgW="295317" imgH="380864" progId="Equation.3">
                  <p:embed/>
                </p:oleObj>
              </mc:Choice>
              <mc:Fallback>
                <p:oleObj name="Equation" r:id="rId7" imgW="295317" imgH="38086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75" y="1354882"/>
                        <a:ext cx="33178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3421721"/>
              </p:ext>
            </p:extLst>
          </p:nvPr>
        </p:nvGraphicFramePr>
        <p:xfrm>
          <a:off x="1900238" y="1348532"/>
          <a:ext cx="2905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5" name="Equation" r:id="rId9" imgW="257048" imgH="380864" progId="Equation.3">
                  <p:embed/>
                </p:oleObj>
              </mc:Choice>
              <mc:Fallback>
                <p:oleObj name="Equation" r:id="rId9" imgW="257048" imgH="38086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1348532"/>
                        <a:ext cx="290512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3157166"/>
              </p:ext>
            </p:extLst>
          </p:nvPr>
        </p:nvGraphicFramePr>
        <p:xfrm>
          <a:off x="3487738" y="1191370"/>
          <a:ext cx="27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6" name="Equation" r:id="rId11" imgW="238083" imgH="304936" progId="Equation.3">
                  <p:embed/>
                </p:oleObj>
              </mc:Choice>
              <mc:Fallback>
                <p:oleObj name="Equation" r:id="rId11" imgW="238083" imgH="30493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738" y="1191370"/>
                        <a:ext cx="279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Line 12"/>
          <p:cNvSpPr>
            <a:spLocks noChangeShapeType="1"/>
          </p:cNvSpPr>
          <p:nvPr/>
        </p:nvSpPr>
        <p:spPr bwMode="auto">
          <a:xfrm flipV="1">
            <a:off x="5149850" y="692895"/>
            <a:ext cx="1520825" cy="407987"/>
          </a:xfrm>
          <a:prstGeom prst="line">
            <a:avLst/>
          </a:prstGeom>
          <a:noFill/>
          <a:ln w="19050">
            <a:solidFill>
              <a:srgbClr val="66FF66"/>
            </a:solidFill>
            <a:prstDash val="dashDot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587809"/>
              </p:ext>
            </p:extLst>
          </p:nvPr>
        </p:nvGraphicFramePr>
        <p:xfrm>
          <a:off x="4997450" y="600820"/>
          <a:ext cx="2667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7" name="公式" r:id="rId13" imgW="85683" imgH="123689" progId="Equation.3">
                  <p:embed/>
                </p:oleObj>
              </mc:Choice>
              <mc:Fallback>
                <p:oleObj name="公式" r:id="rId13" imgW="85683" imgH="12368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450" y="600820"/>
                        <a:ext cx="2667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563223"/>
              </p:ext>
            </p:extLst>
          </p:nvPr>
        </p:nvGraphicFramePr>
        <p:xfrm>
          <a:off x="6418263" y="137270"/>
          <a:ext cx="31908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8" name="公式" r:id="rId15" imgW="114469" imgH="180941" progId="Equation.3">
                  <p:embed/>
                </p:oleObj>
              </mc:Choice>
              <mc:Fallback>
                <p:oleObj name="公式" r:id="rId15" imgW="114469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263" y="137270"/>
                        <a:ext cx="319087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5" name="Text Box 15"/>
          <p:cNvSpPr txBox="1">
            <a:spLocks noChangeArrowheads="1"/>
          </p:cNvSpPr>
          <p:nvPr/>
        </p:nvSpPr>
        <p:spPr bwMode="auto">
          <a:xfrm>
            <a:off x="6775450" y="589707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P</a:t>
            </a:r>
          </a:p>
        </p:txBody>
      </p:sp>
      <p:sp>
        <p:nvSpPr>
          <p:cNvPr id="15376" name="Oval 16"/>
          <p:cNvSpPr>
            <a:spLocks noChangeAspect="1" noChangeArrowheads="1"/>
          </p:cNvSpPr>
          <p:nvPr/>
        </p:nvSpPr>
        <p:spPr bwMode="auto">
          <a:xfrm>
            <a:off x="6659563" y="645270"/>
            <a:ext cx="82550" cy="825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4" name="Oval 17"/>
          <p:cNvSpPr>
            <a:spLocks noChangeAspect="1" noChangeArrowheads="1"/>
          </p:cNvSpPr>
          <p:nvPr/>
        </p:nvSpPr>
        <p:spPr bwMode="auto">
          <a:xfrm>
            <a:off x="6670675" y="654795"/>
            <a:ext cx="7143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5" name="Line 18"/>
          <p:cNvSpPr>
            <a:spLocks noChangeShapeType="1"/>
          </p:cNvSpPr>
          <p:nvPr/>
        </p:nvSpPr>
        <p:spPr bwMode="auto">
          <a:xfrm>
            <a:off x="5165725" y="1092945"/>
            <a:ext cx="1136650" cy="463550"/>
          </a:xfrm>
          <a:prstGeom prst="line">
            <a:avLst/>
          </a:prstGeom>
          <a:noFill/>
          <a:ln w="19050">
            <a:solidFill>
              <a:srgbClr val="66FF66"/>
            </a:solidFill>
            <a:prstDash val="dashDot"/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330673"/>
              </p:ext>
            </p:extLst>
          </p:nvPr>
        </p:nvGraphicFramePr>
        <p:xfrm>
          <a:off x="6877050" y="116632"/>
          <a:ext cx="37306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99" name="公式" r:id="rId17" imgW="142917" imgH="180941" progId="Equation.3">
                  <p:embed/>
                </p:oleObj>
              </mc:Choice>
              <mc:Fallback>
                <p:oleObj name="公式" r:id="rId17" imgW="142917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116632"/>
                        <a:ext cx="373063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6340475" y="1459657"/>
            <a:ext cx="538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P'</a:t>
            </a:r>
          </a:p>
        </p:txBody>
      </p:sp>
      <p:sp>
        <p:nvSpPr>
          <p:cNvPr id="38" name="Oval 21"/>
          <p:cNvSpPr>
            <a:spLocks noChangeAspect="1" noChangeArrowheads="1"/>
          </p:cNvSpPr>
          <p:nvPr/>
        </p:nvSpPr>
        <p:spPr bwMode="auto">
          <a:xfrm>
            <a:off x="6254750" y="1516807"/>
            <a:ext cx="82550" cy="8255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" name="Oval 22"/>
          <p:cNvSpPr>
            <a:spLocks noChangeAspect="1" noChangeArrowheads="1"/>
          </p:cNvSpPr>
          <p:nvPr/>
        </p:nvSpPr>
        <p:spPr bwMode="auto">
          <a:xfrm>
            <a:off x="6262688" y="1507282"/>
            <a:ext cx="71437" cy="71438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5383" name="Oval 23"/>
          <p:cNvSpPr>
            <a:spLocks noChangeAspect="1" noChangeArrowheads="1"/>
          </p:cNvSpPr>
          <p:nvPr/>
        </p:nvSpPr>
        <p:spPr bwMode="auto">
          <a:xfrm>
            <a:off x="5006975" y="989757"/>
            <a:ext cx="258763" cy="258763"/>
          </a:xfrm>
          <a:prstGeom prst="ellipse">
            <a:avLst/>
          </a:prstGeom>
          <a:solidFill>
            <a:schemeClr val="hlink"/>
          </a:solidFill>
          <a:ln w="9525">
            <a:solidFill>
              <a:srgbClr val="00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1116013" y="1845420"/>
            <a:ext cx="72009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电场中某点的电场强度的大小等于单位电荷在该点受力的大小，其方向为正电荷在该点受力的方向。 </a:t>
            </a:r>
          </a:p>
        </p:txBody>
      </p:sp>
      <p:sp>
        <p:nvSpPr>
          <p:cNvPr id="42" name="Text Box 25"/>
          <p:cNvSpPr txBox="1">
            <a:spLocks noChangeArrowheads="1"/>
          </p:cNvSpPr>
          <p:nvPr/>
        </p:nvSpPr>
        <p:spPr bwMode="auto">
          <a:xfrm>
            <a:off x="250825" y="1891457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定义：</a:t>
            </a:r>
          </a:p>
        </p:txBody>
      </p:sp>
      <p:graphicFrame>
        <p:nvGraphicFramePr>
          <p:cNvPr id="43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121731"/>
              </p:ext>
            </p:extLst>
          </p:nvPr>
        </p:nvGraphicFramePr>
        <p:xfrm>
          <a:off x="3059113" y="2937620"/>
          <a:ext cx="15843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0" name="公式" r:id="rId19" imgW="600117" imgH="219211" progId="Equation.3">
                  <p:embed/>
                </p:oleObj>
              </mc:Choice>
              <mc:Fallback>
                <p:oleObj name="公式" r:id="rId19" imgW="600117" imgH="21921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937620"/>
                        <a:ext cx="1584325" cy="635000"/>
                      </a:xfrm>
                      <a:prstGeom prst="rect">
                        <a:avLst/>
                      </a:prstGeom>
                      <a:solidFill>
                        <a:srgbClr val="006699">
                          <a:alpha val="47058"/>
                        </a:srgbClr>
                      </a:solidFill>
                      <a:ln w="19050">
                        <a:solidFill>
                          <a:srgbClr val="B2B2B2">
                            <a:alpha val="50195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34"/>
          <p:cNvSpPr txBox="1">
            <a:spLocks noChangeArrowheads="1"/>
          </p:cNvSpPr>
          <p:nvPr/>
        </p:nvSpPr>
        <p:spPr bwMode="auto">
          <a:xfrm>
            <a:off x="395288" y="3621832"/>
            <a:ext cx="1751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讨论：</a:t>
            </a:r>
          </a:p>
        </p:txBody>
      </p:sp>
      <p:sp>
        <p:nvSpPr>
          <p:cNvPr id="45" name="Text Box 35"/>
          <p:cNvSpPr txBox="1">
            <a:spLocks noChangeArrowheads="1"/>
          </p:cNvSpPr>
          <p:nvPr/>
        </p:nvSpPr>
        <p:spPr bwMode="auto">
          <a:xfrm>
            <a:off x="1246188" y="5476032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若电场中各点场强处处相同</a:t>
            </a:r>
          </a:p>
        </p:txBody>
      </p: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5284788" y="5476032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——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均匀电场</a:t>
            </a:r>
          </a:p>
        </p:txBody>
      </p:sp>
      <p:graphicFrame>
        <p:nvGraphicFramePr>
          <p:cNvPr id="4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69201"/>
              </p:ext>
            </p:extLst>
          </p:nvPr>
        </p:nvGraphicFramePr>
        <p:xfrm>
          <a:off x="3856038" y="4487020"/>
          <a:ext cx="1033462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1" name="Equation" r:id="rId21" imgW="428752" imgH="419134" progId="Equation.DSMT4">
                  <p:embed/>
                </p:oleObj>
              </mc:Choice>
              <mc:Fallback>
                <p:oleObj name="Equation" r:id="rId21" imgW="428752" imgH="41913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6038" y="4487020"/>
                        <a:ext cx="1033462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AutoShape 38"/>
          <p:cNvSpPr>
            <a:spLocks noChangeArrowheads="1"/>
          </p:cNvSpPr>
          <p:nvPr/>
        </p:nvSpPr>
        <p:spPr bwMode="auto">
          <a:xfrm>
            <a:off x="5219700" y="4895007"/>
            <a:ext cx="533400" cy="161925"/>
          </a:xfrm>
          <a:prstGeom prst="rightArrow">
            <a:avLst>
              <a:gd name="adj1" fmla="val 50000"/>
              <a:gd name="adj2" fmla="val 8235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9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760431"/>
              </p:ext>
            </p:extLst>
          </p:nvPr>
        </p:nvGraphicFramePr>
        <p:xfrm>
          <a:off x="6108700" y="4685457"/>
          <a:ext cx="12001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2" name="Equation" r:id="rId23" imgW="504952" imgH="199923" progId="Equation.DSMT4">
                  <p:embed/>
                </p:oleObj>
              </mc:Choice>
              <mc:Fallback>
                <p:oleObj name="Equation" r:id="rId23" imgW="504952" imgH="19992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00" y="4685457"/>
                        <a:ext cx="12001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40"/>
          <p:cNvSpPr txBox="1">
            <a:spLocks noChangeArrowheads="1"/>
          </p:cNvSpPr>
          <p:nvPr/>
        </p:nvSpPr>
        <p:spPr bwMode="auto">
          <a:xfrm>
            <a:off x="1246188" y="4766420"/>
            <a:ext cx="2173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若已知</a:t>
            </a:r>
          </a:p>
        </p:txBody>
      </p:sp>
      <p:graphicFrame>
        <p:nvGraphicFramePr>
          <p:cNvPr id="5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406671"/>
              </p:ext>
            </p:extLst>
          </p:nvPr>
        </p:nvGraphicFramePr>
        <p:xfrm>
          <a:off x="2562225" y="4760070"/>
          <a:ext cx="3349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3" name="Equation" r:id="rId25" imgW="114469" imgH="152468" progId="Equation.DSMT4">
                  <p:embed/>
                </p:oleObj>
              </mc:Choice>
              <mc:Fallback>
                <p:oleObj name="Equation" r:id="rId25" imgW="114469" imgH="15246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4760070"/>
                        <a:ext cx="33496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AutoShape 42"/>
          <p:cNvSpPr>
            <a:spLocks noChangeArrowheads="1"/>
          </p:cNvSpPr>
          <p:nvPr/>
        </p:nvSpPr>
        <p:spPr bwMode="auto">
          <a:xfrm>
            <a:off x="3159125" y="4910882"/>
            <a:ext cx="533400" cy="146050"/>
          </a:xfrm>
          <a:prstGeom prst="rightArrow">
            <a:avLst>
              <a:gd name="adj1" fmla="val 50000"/>
              <a:gd name="adj2" fmla="val 9130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3" name="Text Box 43"/>
          <p:cNvSpPr txBox="1">
            <a:spLocks noChangeArrowheads="1"/>
          </p:cNvSpPr>
          <p:nvPr/>
        </p:nvSpPr>
        <p:spPr bwMode="auto">
          <a:xfrm>
            <a:off x="1246188" y="6068170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电场是一个矢量场 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 vector field )</a:t>
            </a:r>
          </a:p>
        </p:txBody>
      </p:sp>
      <p:graphicFrame>
        <p:nvGraphicFramePr>
          <p:cNvPr id="54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500609"/>
              </p:ext>
            </p:extLst>
          </p:nvPr>
        </p:nvGraphicFramePr>
        <p:xfrm>
          <a:off x="6256338" y="6004670"/>
          <a:ext cx="16748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4" name="Equation" r:id="rId27" imgW="724069" imgH="190432" progId="Equation.DSMT4">
                  <p:embed/>
                </p:oleObj>
              </mc:Choice>
              <mc:Fallback>
                <p:oleObj name="Equation" r:id="rId27" imgW="724069" imgH="19043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38" y="6004670"/>
                        <a:ext cx="1674812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 Box 45"/>
          <p:cNvSpPr txBox="1">
            <a:spLocks noChangeArrowheads="1"/>
          </p:cNvSpPr>
          <p:nvPr/>
        </p:nvSpPr>
        <p:spPr bwMode="auto">
          <a:xfrm>
            <a:off x="1258639" y="3669457"/>
            <a:ext cx="748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电场强度的单位在国际单位制中为</a:t>
            </a:r>
          </a:p>
        </p:txBody>
      </p:sp>
      <p:graphicFrame>
        <p:nvGraphicFramePr>
          <p:cNvPr id="56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103128"/>
              </p:ext>
            </p:extLst>
          </p:nvPr>
        </p:nvGraphicFramePr>
        <p:xfrm>
          <a:off x="6156325" y="3694857"/>
          <a:ext cx="15081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05" name="Equation" r:id="rId29" imgW="647869" imgH="180941" progId="Equation.DSMT4">
                  <p:embed/>
                </p:oleObj>
              </mc:Choice>
              <mc:Fallback>
                <p:oleObj name="Equation" r:id="rId29" imgW="647869" imgH="18094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3694857"/>
                        <a:ext cx="15081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47"/>
          <p:cNvSpPr txBox="1">
            <a:spLocks noChangeArrowheads="1"/>
          </p:cNvSpPr>
          <p:nvPr/>
        </p:nvSpPr>
        <p:spPr bwMode="auto">
          <a:xfrm>
            <a:off x="1246188" y="4217145"/>
            <a:ext cx="748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电场强度具有单值性</a:t>
            </a:r>
          </a:p>
        </p:txBody>
      </p:sp>
    </p:spTree>
    <p:extLst>
      <p:ext uri="{BB962C8B-B14F-4D97-AF65-F5344CB8AC3E}">
        <p14:creationId xmlns:p14="http://schemas.microsoft.com/office/powerpoint/2010/main" val="1434125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0" grpId="0" animBg="1"/>
      <p:bldP spid="21" grpId="0" autoUpdateAnimBg="0"/>
      <p:bldP spid="22" grpId="0" animBg="1"/>
      <p:bldP spid="23" grpId="0" autoUpdateAnimBg="0"/>
      <p:bldP spid="34" grpId="0" animBg="1"/>
      <p:bldP spid="35" grpId="0" animBg="1"/>
      <p:bldP spid="37" grpId="0"/>
      <p:bldP spid="38" grpId="0" animBg="1"/>
      <p:bldP spid="39" grpId="0" animBg="1"/>
      <p:bldP spid="41" grpId="0" autoUpdateAnimBg="0"/>
      <p:bldP spid="42" grpId="0" autoUpdateAnimBg="0"/>
      <p:bldP spid="44" grpId="0" autoUpdateAnimBg="0"/>
      <p:bldP spid="45" grpId="0" autoUpdateAnimBg="0"/>
      <p:bldP spid="46" grpId="0" autoUpdateAnimBg="0"/>
      <p:bldP spid="48" grpId="0" animBg="1"/>
      <p:bldP spid="50" grpId="0" autoUpdateAnimBg="0"/>
      <p:bldP spid="52" grpId="0" animBg="1"/>
      <p:bldP spid="53" grpId="0" autoUpdateAnimBg="0"/>
      <p:bldP spid="55" grpId="0" autoUpdateAnimBg="0"/>
      <p:bldP spid="5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Text Box 2"/>
          <p:cNvSpPr txBox="1">
            <a:spLocks noChangeArrowheads="1"/>
          </p:cNvSpPr>
          <p:nvPr/>
        </p:nvSpPr>
        <p:spPr bwMode="auto">
          <a:xfrm>
            <a:off x="395288" y="260648"/>
            <a:ext cx="5006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三、电场强度叠加原理</a:t>
            </a:r>
          </a:p>
        </p:txBody>
      </p:sp>
      <p:sp>
        <p:nvSpPr>
          <p:cNvPr id="358403" name="Text Box 3"/>
          <p:cNvSpPr txBox="1">
            <a:spLocks noChangeArrowheads="1"/>
          </p:cNvSpPr>
          <p:nvPr/>
        </p:nvSpPr>
        <p:spPr bwMode="auto">
          <a:xfrm>
            <a:off x="755650" y="765473"/>
            <a:ext cx="443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对于点电荷产生的场</a:t>
            </a:r>
          </a:p>
        </p:txBody>
      </p:sp>
      <p:graphicFrame>
        <p:nvGraphicFramePr>
          <p:cNvPr id="35840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533956"/>
              </p:ext>
            </p:extLst>
          </p:nvPr>
        </p:nvGraphicFramePr>
        <p:xfrm>
          <a:off x="889000" y="1368723"/>
          <a:ext cx="22701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0" name="Equation" r:id="rId3" imgW="2219283" imgH="857250" progId="Equation.3">
                  <p:embed/>
                </p:oleObj>
              </mc:Choice>
              <mc:Fallback>
                <p:oleObj name="Equation" r:id="rId3" imgW="2219283" imgH="8572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1368723"/>
                        <a:ext cx="22701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0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8438075"/>
              </p:ext>
            </p:extLst>
          </p:nvPr>
        </p:nvGraphicFramePr>
        <p:xfrm>
          <a:off x="4826000" y="1344911"/>
          <a:ext cx="27670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1" name="Equation" r:id="rId5" imgW="2714752" imgH="866741" progId="Equation.3">
                  <p:embed/>
                </p:oleObj>
              </mc:Choice>
              <mc:Fallback>
                <p:oleObj name="Equation" r:id="rId5" imgW="2714752" imgH="86674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0" y="1344911"/>
                        <a:ext cx="276701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06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398704"/>
              </p:ext>
            </p:extLst>
          </p:nvPr>
        </p:nvGraphicFramePr>
        <p:xfrm>
          <a:off x="3563938" y="2357736"/>
          <a:ext cx="48768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2" name="Equation" r:id="rId7" imgW="4819565" imgH="1152389" progId="Equation.3">
                  <p:embed/>
                </p:oleObj>
              </mc:Choice>
              <mc:Fallback>
                <p:oleObj name="Equation" r:id="rId7" imgW="4819565" imgH="11523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357736"/>
                        <a:ext cx="4876800" cy="120491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07" name="AutoShape 7"/>
          <p:cNvSpPr>
            <a:spLocks noChangeArrowheads="1"/>
          </p:cNvSpPr>
          <p:nvPr/>
        </p:nvSpPr>
        <p:spPr bwMode="auto">
          <a:xfrm>
            <a:off x="3581400" y="1649711"/>
            <a:ext cx="558800" cy="211137"/>
          </a:xfrm>
          <a:prstGeom prst="rightArrow">
            <a:avLst>
              <a:gd name="adj1" fmla="val 50000"/>
              <a:gd name="adj2" fmla="val 66166"/>
            </a:avLst>
          </a:prstGeom>
          <a:solidFill>
            <a:srgbClr val="9966FF">
              <a:alpha val="54117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58408" name="Text Box 8"/>
          <p:cNvSpPr txBox="1">
            <a:spLocks noChangeArrowheads="1"/>
          </p:cNvSpPr>
          <p:nvPr/>
        </p:nvSpPr>
        <p:spPr bwMode="auto">
          <a:xfrm>
            <a:off x="755650" y="2926061"/>
            <a:ext cx="2405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对于点电荷系：</a:t>
            </a:r>
            <a:r>
              <a:rPr lang="zh-CN" altLang="en-US" b="0">
                <a:ea typeface="楷体_GB2312" pitchFamily="49" charset="-122"/>
              </a:rPr>
              <a:t> </a:t>
            </a:r>
          </a:p>
        </p:txBody>
      </p:sp>
      <p:sp>
        <p:nvSpPr>
          <p:cNvPr id="358409" name="Rectangle 9"/>
          <p:cNvSpPr>
            <a:spLocks noChangeArrowheads="1"/>
          </p:cNvSpPr>
          <p:nvPr/>
        </p:nvSpPr>
        <p:spPr bwMode="auto">
          <a:xfrm>
            <a:off x="762000" y="3573761"/>
            <a:ext cx="81311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点电荷系在某点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P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产生的电场强度等于各点电荷</a:t>
            </a:r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单独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在该</a:t>
            </a:r>
          </a:p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点产生的电场强度的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矢量和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。这称为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电场强度叠加原理。</a:t>
            </a:r>
          </a:p>
        </p:txBody>
      </p:sp>
      <p:sp>
        <p:nvSpPr>
          <p:cNvPr id="358410" name="Rectangle 10"/>
          <p:cNvSpPr>
            <a:spLocks noChangeArrowheads="1"/>
          </p:cNvSpPr>
          <p:nvPr/>
        </p:nvSpPr>
        <p:spPr bwMode="auto">
          <a:xfrm>
            <a:off x="539750" y="781348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  <a:sym typeface="Wingdings" panose="05000000000000000000" pitchFamily="2" charset="2"/>
              </a:rPr>
              <a:t></a:t>
            </a:r>
          </a:p>
        </p:txBody>
      </p:sp>
      <p:sp>
        <p:nvSpPr>
          <p:cNvPr id="358411" name="Rectangle 11"/>
          <p:cNvSpPr>
            <a:spLocks noChangeArrowheads="1"/>
          </p:cNvSpPr>
          <p:nvPr/>
        </p:nvSpPr>
        <p:spPr bwMode="auto">
          <a:xfrm>
            <a:off x="539750" y="2967336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  <a:sym typeface="Wingdings" panose="05000000000000000000" pitchFamily="2" charset="2"/>
              </a:rPr>
              <a:t></a:t>
            </a:r>
          </a:p>
        </p:txBody>
      </p:sp>
      <p:sp>
        <p:nvSpPr>
          <p:cNvPr id="358412" name="Line 12"/>
          <p:cNvSpPr>
            <a:spLocks noChangeShapeType="1"/>
          </p:cNvSpPr>
          <p:nvPr/>
        </p:nvSpPr>
        <p:spPr bwMode="auto">
          <a:xfrm flipV="1">
            <a:off x="7734300" y="4526261"/>
            <a:ext cx="474663" cy="47466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13" name="Oval 13"/>
          <p:cNvSpPr>
            <a:spLocks noChangeArrowheads="1"/>
          </p:cNvSpPr>
          <p:nvPr/>
        </p:nvSpPr>
        <p:spPr bwMode="auto">
          <a:xfrm>
            <a:off x="7616825" y="4942186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58414" name="Freeform 14"/>
          <p:cNvSpPr>
            <a:spLocks/>
          </p:cNvSpPr>
          <p:nvPr/>
        </p:nvSpPr>
        <p:spPr bwMode="auto">
          <a:xfrm>
            <a:off x="6011863" y="4942186"/>
            <a:ext cx="1714500" cy="1584325"/>
          </a:xfrm>
          <a:custGeom>
            <a:avLst/>
            <a:gdLst>
              <a:gd name="T0" fmla="*/ 2147483646 w 1080"/>
              <a:gd name="T1" fmla="*/ 2147483646 h 1120"/>
              <a:gd name="T2" fmla="*/ 2147483646 w 1080"/>
              <a:gd name="T3" fmla="*/ 2147483646 h 1120"/>
              <a:gd name="T4" fmla="*/ 2147483646 w 1080"/>
              <a:gd name="T5" fmla="*/ 2147483646 h 1120"/>
              <a:gd name="T6" fmla="*/ 2147483646 w 1080"/>
              <a:gd name="T7" fmla="*/ 2147483646 h 1120"/>
              <a:gd name="T8" fmla="*/ 2147483646 w 1080"/>
              <a:gd name="T9" fmla="*/ 2147483646 h 1120"/>
              <a:gd name="T10" fmla="*/ 2147483646 w 1080"/>
              <a:gd name="T11" fmla="*/ 2147483646 h 1120"/>
              <a:gd name="T12" fmla="*/ 2147483646 w 1080"/>
              <a:gd name="T13" fmla="*/ 2147483646 h 1120"/>
              <a:gd name="T14" fmla="*/ 2147483646 w 1080"/>
              <a:gd name="T15" fmla="*/ 2147483646 h 11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80" h="1120">
                <a:moveTo>
                  <a:pt x="256" y="96"/>
                </a:moveTo>
                <a:cubicBezTo>
                  <a:pt x="176" y="152"/>
                  <a:pt x="32" y="232"/>
                  <a:pt x="16" y="384"/>
                </a:cubicBezTo>
                <a:cubicBezTo>
                  <a:pt x="0" y="536"/>
                  <a:pt x="72" y="896"/>
                  <a:pt x="160" y="1008"/>
                </a:cubicBezTo>
                <a:cubicBezTo>
                  <a:pt x="248" y="1120"/>
                  <a:pt x="400" y="1072"/>
                  <a:pt x="544" y="1056"/>
                </a:cubicBezTo>
                <a:cubicBezTo>
                  <a:pt x="688" y="1040"/>
                  <a:pt x="968" y="1064"/>
                  <a:pt x="1024" y="912"/>
                </a:cubicBezTo>
                <a:cubicBezTo>
                  <a:pt x="1080" y="760"/>
                  <a:pt x="968" y="288"/>
                  <a:pt x="880" y="144"/>
                </a:cubicBezTo>
                <a:cubicBezTo>
                  <a:pt x="792" y="0"/>
                  <a:pt x="592" y="56"/>
                  <a:pt x="496" y="48"/>
                </a:cubicBezTo>
                <a:cubicBezTo>
                  <a:pt x="400" y="40"/>
                  <a:pt x="336" y="40"/>
                  <a:pt x="256" y="96"/>
                </a:cubicBezTo>
                <a:close/>
              </a:path>
            </a:pathLst>
          </a:custGeom>
          <a:solidFill>
            <a:srgbClr val="009999"/>
          </a:solidFill>
          <a:ln w="9525">
            <a:round/>
            <a:headEnd/>
            <a:tailEnd/>
          </a:ln>
          <a:effectLst/>
          <a:scene3d>
            <a:camera prst="legacyPerspectiveFront">
              <a:rot lat="20099989" lon="20099989" rev="0"/>
            </a:camera>
            <a:lightRig rig="legacyFlat2" dir="t"/>
          </a:scene3d>
          <a:sp3d extrusionH="430200" prstMaterial="legacyMatte">
            <a:bevelT w="13500" h="13500" prst="angle"/>
            <a:bevelB w="13500" h="13500" prst="angle"/>
            <a:extrusionClr>
              <a:srgbClr val="009999"/>
            </a:extrusionClr>
            <a:contourClr>
              <a:srgbClr val="0099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zh-CN" altLang="en-US"/>
          </a:p>
        </p:txBody>
      </p:sp>
      <p:sp>
        <p:nvSpPr>
          <p:cNvPr id="358415" name="Text Box 15"/>
          <p:cNvSpPr txBox="1">
            <a:spLocks noChangeArrowheads="1"/>
          </p:cNvSpPr>
          <p:nvPr/>
        </p:nvSpPr>
        <p:spPr bwMode="auto">
          <a:xfrm>
            <a:off x="733425" y="4878686"/>
            <a:ext cx="2430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连续分布带电体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58416" name="Oval 16"/>
          <p:cNvSpPr>
            <a:spLocks noChangeArrowheads="1"/>
          </p:cNvSpPr>
          <p:nvPr/>
        </p:nvSpPr>
        <p:spPr bwMode="auto">
          <a:xfrm>
            <a:off x="6743700" y="5839123"/>
            <a:ext cx="152400" cy="152400"/>
          </a:xfrm>
          <a:prstGeom prst="ellipse">
            <a:avLst/>
          </a:prstGeom>
          <a:gradFill rotWithShape="1">
            <a:gsLst>
              <a:gs pos="0">
                <a:srgbClr val="767600"/>
              </a:gs>
              <a:gs pos="5000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rgbClr val="66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58417" name="Line 17"/>
          <p:cNvSpPr>
            <a:spLocks noChangeShapeType="1"/>
          </p:cNvSpPr>
          <p:nvPr/>
        </p:nvSpPr>
        <p:spPr bwMode="auto">
          <a:xfrm flipV="1">
            <a:off x="6837363" y="5045373"/>
            <a:ext cx="857250" cy="852488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8418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5090871"/>
              </p:ext>
            </p:extLst>
          </p:nvPr>
        </p:nvGraphicFramePr>
        <p:xfrm>
          <a:off x="3421063" y="4726286"/>
          <a:ext cx="2286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3" name="Equation" r:id="rId9" imgW="2228765" imgH="905011" progId="Equation.DSMT4">
                  <p:embed/>
                </p:oleObj>
              </mc:Choice>
              <mc:Fallback>
                <p:oleObj name="Equation" r:id="rId9" imgW="2228765" imgH="90501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1063" y="4726286"/>
                        <a:ext cx="22860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19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453688"/>
              </p:ext>
            </p:extLst>
          </p:nvPr>
        </p:nvGraphicFramePr>
        <p:xfrm>
          <a:off x="777875" y="5518448"/>
          <a:ext cx="242411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4" name="公式" r:id="rId11" imgW="2371683" imgH="905011" progId="Equation.3">
                  <p:embed/>
                </p:oleObj>
              </mc:Choice>
              <mc:Fallback>
                <p:oleObj name="公式" r:id="rId11" imgW="2371683" imgH="90501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5518448"/>
                        <a:ext cx="2424113" cy="9652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20" name="Objec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910283"/>
              </p:ext>
            </p:extLst>
          </p:nvPr>
        </p:nvGraphicFramePr>
        <p:xfrm>
          <a:off x="6397625" y="5908973"/>
          <a:ext cx="3921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5" name="Equation" r:id="rId13" imgW="333248" imgH="333409" progId="Equation.3">
                  <p:embed/>
                </p:oleObj>
              </mc:Choice>
              <mc:Fallback>
                <p:oleObj name="Equation" r:id="rId13" imgW="333248" imgH="33340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25" y="5908973"/>
                        <a:ext cx="3921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21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246623"/>
              </p:ext>
            </p:extLst>
          </p:nvPr>
        </p:nvGraphicFramePr>
        <p:xfrm>
          <a:off x="6964363" y="5212061"/>
          <a:ext cx="215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6" name="Equation" r:id="rId15" imgW="161883" imgH="209414" progId="Equation.3">
                  <p:embed/>
                </p:oleObj>
              </mc:Choice>
              <mc:Fallback>
                <p:oleObj name="Equation" r:id="rId15" imgW="161883" imgH="20941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4363" y="5212061"/>
                        <a:ext cx="2159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22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5771464"/>
              </p:ext>
            </p:extLst>
          </p:nvPr>
        </p:nvGraphicFramePr>
        <p:xfrm>
          <a:off x="8258175" y="4513561"/>
          <a:ext cx="4429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7" name="Equation" r:id="rId17" imgW="390483" imgH="295139" progId="Equation.3">
                  <p:embed/>
                </p:oleObj>
              </mc:Choice>
              <mc:Fallback>
                <p:oleObj name="Equation" r:id="rId17" imgW="390483" imgH="29513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8175" y="4513561"/>
                        <a:ext cx="4429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23" name="Text Box 23"/>
          <p:cNvSpPr txBox="1">
            <a:spLocks noChangeArrowheads="1"/>
          </p:cNvSpPr>
          <p:nvPr/>
        </p:nvSpPr>
        <p:spPr bwMode="auto">
          <a:xfrm>
            <a:off x="7694613" y="4973936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P</a:t>
            </a:r>
          </a:p>
        </p:txBody>
      </p:sp>
      <p:sp>
        <p:nvSpPr>
          <p:cNvPr id="358424" name="Rectangle 24"/>
          <p:cNvSpPr>
            <a:spLocks noChangeArrowheads="1"/>
          </p:cNvSpPr>
          <p:nvPr/>
        </p:nvSpPr>
        <p:spPr bwMode="auto">
          <a:xfrm>
            <a:off x="530225" y="4843761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  <a:sym typeface="Wingdings" panose="05000000000000000000" pitchFamily="2" charset="2"/>
              </a:rPr>
              <a:t></a:t>
            </a:r>
          </a:p>
        </p:txBody>
      </p:sp>
    </p:spTree>
    <p:extLst>
      <p:ext uri="{BB962C8B-B14F-4D97-AF65-F5344CB8AC3E}">
        <p14:creationId xmlns:p14="http://schemas.microsoft.com/office/powerpoint/2010/main" val="4390488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8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8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8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8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8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1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8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358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8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5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8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58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8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000"/>
                                        <p:tgtEl>
                                          <p:spTgt spid="358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35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2" grpId="0" autoUpdateAnimBg="0"/>
      <p:bldP spid="358403" grpId="0" autoUpdateAnimBg="0"/>
      <p:bldP spid="358407" grpId="0" animBg="1"/>
      <p:bldP spid="358408" grpId="0" autoUpdateAnimBg="0"/>
      <p:bldP spid="358409" grpId="0" autoUpdateAnimBg="0"/>
      <p:bldP spid="358410" grpId="0"/>
      <p:bldP spid="358411" grpId="0"/>
      <p:bldP spid="358412" grpId="0" animBg="1"/>
      <p:bldP spid="358413" grpId="0" animBg="1"/>
      <p:bldP spid="358414" grpId="0" animBg="1"/>
      <p:bldP spid="358415" grpId="0" autoUpdateAnimBg="0"/>
      <p:bldP spid="358416" grpId="0" animBg="1"/>
      <p:bldP spid="358417" grpId="0" animBg="1"/>
      <p:bldP spid="358423" grpId="0" autoUpdateAnimBg="0"/>
      <p:bldP spid="3584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Text Box 2"/>
          <p:cNvSpPr txBox="1">
            <a:spLocks noChangeArrowheads="1"/>
          </p:cNvSpPr>
          <p:nvPr/>
        </p:nvSpPr>
        <p:spPr bwMode="auto">
          <a:xfrm>
            <a:off x="300038" y="404911"/>
            <a:ext cx="6013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• 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三种常见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的连续分布带电体电荷分布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359427" name="Text Box 3"/>
          <p:cNvSpPr txBox="1">
            <a:spLocks noChangeArrowheads="1"/>
          </p:cNvSpPr>
          <p:nvPr/>
        </p:nvSpPr>
        <p:spPr bwMode="auto">
          <a:xfrm>
            <a:off x="539750" y="980728"/>
            <a:ext cx="2767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线电荷分布</a:t>
            </a:r>
          </a:p>
        </p:txBody>
      </p:sp>
      <p:sp>
        <p:nvSpPr>
          <p:cNvPr id="359428" name="Text Box 4"/>
          <p:cNvSpPr txBox="1">
            <a:spLocks noChangeArrowheads="1"/>
          </p:cNvSpPr>
          <p:nvPr/>
        </p:nvSpPr>
        <p:spPr bwMode="auto">
          <a:xfrm>
            <a:off x="539750" y="4628033"/>
            <a:ext cx="283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体电荷分布</a:t>
            </a:r>
          </a:p>
        </p:txBody>
      </p:sp>
      <p:sp>
        <p:nvSpPr>
          <p:cNvPr id="359429" name="Text Box 5"/>
          <p:cNvSpPr txBox="1">
            <a:spLocks noChangeArrowheads="1"/>
          </p:cNvSpPr>
          <p:nvPr/>
        </p:nvSpPr>
        <p:spPr bwMode="auto">
          <a:xfrm>
            <a:off x="539750" y="2898824"/>
            <a:ext cx="2614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面电荷分布</a:t>
            </a:r>
          </a:p>
        </p:txBody>
      </p:sp>
      <p:sp>
        <p:nvSpPr>
          <p:cNvPr id="359430" name="Rectangle 6"/>
          <p:cNvSpPr>
            <a:spLocks noChangeArrowheads="1"/>
          </p:cNvSpPr>
          <p:nvPr/>
        </p:nvSpPr>
        <p:spPr bwMode="auto">
          <a:xfrm>
            <a:off x="4664075" y="1874540"/>
            <a:ext cx="3108325" cy="1143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59431" name="Line 7"/>
          <p:cNvSpPr>
            <a:spLocks noChangeShapeType="1"/>
          </p:cNvSpPr>
          <p:nvPr/>
        </p:nvSpPr>
        <p:spPr bwMode="auto">
          <a:xfrm flipV="1">
            <a:off x="5741988" y="960140"/>
            <a:ext cx="2868612" cy="901700"/>
          </a:xfrm>
          <a:prstGeom prst="line">
            <a:avLst/>
          </a:prstGeom>
          <a:noFill/>
          <a:ln w="4127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432" name="Rectangle 8"/>
          <p:cNvSpPr>
            <a:spLocks noChangeArrowheads="1"/>
          </p:cNvSpPr>
          <p:nvPr/>
        </p:nvSpPr>
        <p:spPr bwMode="auto">
          <a:xfrm>
            <a:off x="5464175" y="1861840"/>
            <a:ext cx="457200" cy="1143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5943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23571"/>
              </p:ext>
            </p:extLst>
          </p:nvPr>
        </p:nvGraphicFramePr>
        <p:xfrm>
          <a:off x="7378700" y="834728"/>
          <a:ext cx="45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6" name="公式" r:id="rId3" imgW="95165" imgH="104707" progId="Equation.3">
                  <p:embed/>
                </p:oleObj>
              </mc:Choice>
              <mc:Fallback>
                <p:oleObj name="公式" r:id="rId3" imgW="95165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700" y="834728"/>
                        <a:ext cx="457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34" name="Oval 10"/>
          <p:cNvSpPr>
            <a:spLocks noChangeArrowheads="1"/>
          </p:cNvSpPr>
          <p:nvPr/>
        </p:nvSpPr>
        <p:spPr bwMode="auto">
          <a:xfrm>
            <a:off x="7772400" y="115064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594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278386"/>
              </p:ext>
            </p:extLst>
          </p:nvPr>
        </p:nvGraphicFramePr>
        <p:xfrm>
          <a:off x="5262563" y="1277640"/>
          <a:ext cx="44608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7" name="公式" r:id="rId5" imgW="142917" imgH="142977" progId="Equation.3">
                  <p:embed/>
                </p:oleObj>
              </mc:Choice>
              <mc:Fallback>
                <p:oleObj name="公式" r:id="rId5" imgW="142917" imgH="1429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2563" y="1277640"/>
                        <a:ext cx="446087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825481"/>
              </p:ext>
            </p:extLst>
          </p:nvPr>
        </p:nvGraphicFramePr>
        <p:xfrm>
          <a:off x="8067675" y="1055390"/>
          <a:ext cx="5016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8" name="Equation" r:id="rId7" imgW="171365" imgH="142977" progId="Equation.DSMT4">
                  <p:embed/>
                </p:oleObj>
              </mc:Choice>
              <mc:Fallback>
                <p:oleObj name="Equation" r:id="rId7" imgW="171365" imgH="14297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7675" y="1055390"/>
                        <a:ext cx="50165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3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277811"/>
              </p:ext>
            </p:extLst>
          </p:nvPr>
        </p:nvGraphicFramePr>
        <p:xfrm>
          <a:off x="7188200" y="1442740"/>
          <a:ext cx="3079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9" name="公式" r:id="rId9" imgW="85683" imgH="123689" progId="Equation.3">
                  <p:embed/>
                </p:oleObj>
              </mc:Choice>
              <mc:Fallback>
                <p:oleObj name="公式" r:id="rId9" imgW="85683" imgH="12368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1442740"/>
                        <a:ext cx="30797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3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80683"/>
              </p:ext>
            </p:extLst>
          </p:nvPr>
        </p:nvGraphicFramePr>
        <p:xfrm>
          <a:off x="2535238" y="1018828"/>
          <a:ext cx="15367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0" name="公式" r:id="rId11" imgW="638048" imgH="142977" progId="Equation.3">
                  <p:embed/>
                </p:oleObj>
              </mc:Choice>
              <mc:Fallback>
                <p:oleObj name="公式" r:id="rId11" imgW="638048" imgH="1429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1018828"/>
                        <a:ext cx="15367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3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064939"/>
              </p:ext>
            </p:extLst>
          </p:nvPr>
        </p:nvGraphicFramePr>
        <p:xfrm>
          <a:off x="1325563" y="1488728"/>
          <a:ext cx="2093912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1" name="Equation" r:id="rId13" imgW="895435" imgH="400152" progId="Equation.DSMT4">
                  <p:embed/>
                </p:oleObj>
              </mc:Choice>
              <mc:Fallback>
                <p:oleObj name="Equation" r:id="rId13" imgW="895435" imgH="40015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1488728"/>
                        <a:ext cx="2093912" cy="100488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4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448393"/>
              </p:ext>
            </p:extLst>
          </p:nvPr>
        </p:nvGraphicFramePr>
        <p:xfrm>
          <a:off x="2641600" y="2884537"/>
          <a:ext cx="159067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2" name="公式" r:id="rId15" imgW="666835" imgH="142977" progId="Equation.3">
                  <p:embed/>
                </p:oleObj>
              </mc:Choice>
              <mc:Fallback>
                <p:oleObj name="公式" r:id="rId15" imgW="666835" imgH="1429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884537"/>
                        <a:ext cx="159067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4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653158"/>
              </p:ext>
            </p:extLst>
          </p:nvPr>
        </p:nvGraphicFramePr>
        <p:xfrm>
          <a:off x="2546350" y="4607396"/>
          <a:ext cx="17033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3" name="公式" r:id="rId17" imgW="714248" imgH="142977" progId="Equation.3">
                  <p:embed/>
                </p:oleObj>
              </mc:Choice>
              <mc:Fallback>
                <p:oleObj name="公式" r:id="rId17" imgW="714248" imgH="1429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4607396"/>
                        <a:ext cx="17033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4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52127"/>
              </p:ext>
            </p:extLst>
          </p:nvPr>
        </p:nvGraphicFramePr>
        <p:xfrm>
          <a:off x="1325563" y="3432224"/>
          <a:ext cx="2093912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4" name="Equation" r:id="rId19" imgW="895435" imgH="400152" progId="Equation.DSMT4">
                  <p:embed/>
                </p:oleObj>
              </mc:Choice>
              <mc:Fallback>
                <p:oleObj name="Equation" r:id="rId19" imgW="895435" imgH="40015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3432224"/>
                        <a:ext cx="2093912" cy="100488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4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751816"/>
              </p:ext>
            </p:extLst>
          </p:nvPr>
        </p:nvGraphicFramePr>
        <p:xfrm>
          <a:off x="1308100" y="5088408"/>
          <a:ext cx="209391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5" name="Equation" r:id="rId21" imgW="895435" imgH="400152" progId="Equation.DSMT4">
                  <p:embed/>
                </p:oleObj>
              </mc:Choice>
              <mc:Fallback>
                <p:oleObj name="Equation" r:id="rId21" imgW="895435" imgH="40015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5088408"/>
                        <a:ext cx="2093913" cy="100488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44" name="AutoShape 20"/>
          <p:cNvSpPr>
            <a:spLocks noChangeArrowheads="1"/>
          </p:cNvSpPr>
          <p:nvPr/>
        </p:nvSpPr>
        <p:spPr bwMode="auto">
          <a:xfrm>
            <a:off x="4724400" y="3536578"/>
            <a:ext cx="2819400" cy="609600"/>
          </a:xfrm>
          <a:prstGeom prst="cube">
            <a:avLst>
              <a:gd name="adj" fmla="val 83593"/>
            </a:avLst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5944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174964"/>
              </p:ext>
            </p:extLst>
          </p:nvPr>
        </p:nvGraphicFramePr>
        <p:xfrm>
          <a:off x="8113713" y="3128590"/>
          <a:ext cx="5032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6" name="Equation" r:id="rId23" imgW="171365" imgH="142977" progId="Equation.DSMT4">
                  <p:embed/>
                </p:oleObj>
              </mc:Choice>
              <mc:Fallback>
                <p:oleObj name="Equation" r:id="rId23" imgW="171365" imgH="14297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13" y="3128590"/>
                        <a:ext cx="503237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4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748658"/>
              </p:ext>
            </p:extLst>
          </p:nvPr>
        </p:nvGraphicFramePr>
        <p:xfrm>
          <a:off x="7437438" y="2780928"/>
          <a:ext cx="33496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7" name="公式" r:id="rId25" imgW="95165" imgH="104707" progId="Equation.3">
                  <p:embed/>
                </p:oleObj>
              </mc:Choice>
              <mc:Fallback>
                <p:oleObj name="公式" r:id="rId25" imgW="95165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7438" y="2780928"/>
                        <a:ext cx="334962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47" name="AutoShape 23"/>
          <p:cNvSpPr>
            <a:spLocks noChangeArrowheads="1"/>
          </p:cNvSpPr>
          <p:nvPr/>
        </p:nvSpPr>
        <p:spPr bwMode="auto">
          <a:xfrm>
            <a:off x="5397500" y="3701678"/>
            <a:ext cx="609600" cy="152400"/>
          </a:xfrm>
          <a:prstGeom prst="parallelogram">
            <a:avLst>
              <a:gd name="adj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59448" name="Freeform 24"/>
          <p:cNvSpPr>
            <a:spLocks/>
          </p:cNvSpPr>
          <p:nvPr/>
        </p:nvSpPr>
        <p:spPr bwMode="auto">
          <a:xfrm>
            <a:off x="4989513" y="4963567"/>
            <a:ext cx="1454150" cy="1201737"/>
          </a:xfrm>
          <a:custGeom>
            <a:avLst/>
            <a:gdLst>
              <a:gd name="T0" fmla="*/ 2147483646 w 1170"/>
              <a:gd name="T1" fmla="*/ 2147483646 h 1063"/>
              <a:gd name="T2" fmla="*/ 2147483646 w 1170"/>
              <a:gd name="T3" fmla="*/ 2147483646 h 1063"/>
              <a:gd name="T4" fmla="*/ 2147483646 w 1170"/>
              <a:gd name="T5" fmla="*/ 2147483646 h 1063"/>
              <a:gd name="T6" fmla="*/ 2147483646 w 1170"/>
              <a:gd name="T7" fmla="*/ 2147483646 h 1063"/>
              <a:gd name="T8" fmla="*/ 2147483646 w 1170"/>
              <a:gd name="T9" fmla="*/ 2147483646 h 1063"/>
              <a:gd name="T10" fmla="*/ 2147483646 w 1170"/>
              <a:gd name="T11" fmla="*/ 2147483646 h 1063"/>
              <a:gd name="T12" fmla="*/ 2147483646 w 1170"/>
              <a:gd name="T13" fmla="*/ 2147483646 h 1063"/>
              <a:gd name="T14" fmla="*/ 2147483646 w 1170"/>
              <a:gd name="T15" fmla="*/ 2147483646 h 1063"/>
              <a:gd name="T16" fmla="*/ 2147483646 w 1170"/>
              <a:gd name="T17" fmla="*/ 2147483646 h 1063"/>
              <a:gd name="T18" fmla="*/ 2147483646 w 1170"/>
              <a:gd name="T19" fmla="*/ 2147483646 h 1063"/>
              <a:gd name="T20" fmla="*/ 2147483646 w 1170"/>
              <a:gd name="T21" fmla="*/ 2147483646 h 1063"/>
              <a:gd name="T22" fmla="*/ 2147483646 w 1170"/>
              <a:gd name="T23" fmla="*/ 2147483646 h 1063"/>
              <a:gd name="T24" fmla="*/ 2147483646 w 1170"/>
              <a:gd name="T25" fmla="*/ 2147483646 h 1063"/>
              <a:gd name="T26" fmla="*/ 2147483646 w 1170"/>
              <a:gd name="T27" fmla="*/ 2147483646 h 1063"/>
              <a:gd name="T28" fmla="*/ 2147483646 w 1170"/>
              <a:gd name="T29" fmla="*/ 2147483646 h 1063"/>
              <a:gd name="T30" fmla="*/ 2147483646 w 1170"/>
              <a:gd name="T31" fmla="*/ 2147483646 h 1063"/>
              <a:gd name="T32" fmla="*/ 2147483646 w 1170"/>
              <a:gd name="T33" fmla="*/ 2147483646 h 1063"/>
              <a:gd name="T34" fmla="*/ 2147483646 w 1170"/>
              <a:gd name="T35" fmla="*/ 2147483646 h 1063"/>
              <a:gd name="T36" fmla="*/ 2147483646 w 1170"/>
              <a:gd name="T37" fmla="*/ 2147483646 h 1063"/>
              <a:gd name="T38" fmla="*/ 2147483646 w 1170"/>
              <a:gd name="T39" fmla="*/ 2147483646 h 1063"/>
              <a:gd name="T40" fmla="*/ 2147483646 w 1170"/>
              <a:gd name="T41" fmla="*/ 2147483646 h 1063"/>
              <a:gd name="T42" fmla="*/ 2147483646 w 1170"/>
              <a:gd name="T43" fmla="*/ 2147483646 h 1063"/>
              <a:gd name="T44" fmla="*/ 2147483646 w 1170"/>
              <a:gd name="T45" fmla="*/ 2147483646 h 106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170" h="1063">
                <a:moveTo>
                  <a:pt x="424" y="36"/>
                </a:moveTo>
                <a:cubicBezTo>
                  <a:pt x="461" y="41"/>
                  <a:pt x="537" y="50"/>
                  <a:pt x="568" y="61"/>
                </a:cubicBezTo>
                <a:cubicBezTo>
                  <a:pt x="604" y="74"/>
                  <a:pt x="634" y="100"/>
                  <a:pt x="670" y="112"/>
                </a:cubicBezTo>
                <a:cubicBezTo>
                  <a:pt x="697" y="121"/>
                  <a:pt x="801" y="132"/>
                  <a:pt x="839" y="137"/>
                </a:cubicBezTo>
                <a:cubicBezTo>
                  <a:pt x="962" y="178"/>
                  <a:pt x="1073" y="287"/>
                  <a:pt x="1153" y="391"/>
                </a:cubicBezTo>
                <a:cubicBezTo>
                  <a:pt x="1157" y="425"/>
                  <a:pt x="1170" y="459"/>
                  <a:pt x="1170" y="493"/>
                </a:cubicBezTo>
                <a:cubicBezTo>
                  <a:pt x="1170" y="543"/>
                  <a:pt x="1141" y="599"/>
                  <a:pt x="1127" y="645"/>
                </a:cubicBezTo>
                <a:cubicBezTo>
                  <a:pt x="1097" y="741"/>
                  <a:pt x="1132" y="686"/>
                  <a:pt x="1085" y="747"/>
                </a:cubicBezTo>
                <a:cubicBezTo>
                  <a:pt x="1079" y="764"/>
                  <a:pt x="1081" y="785"/>
                  <a:pt x="1068" y="798"/>
                </a:cubicBezTo>
                <a:cubicBezTo>
                  <a:pt x="1054" y="812"/>
                  <a:pt x="985" y="820"/>
                  <a:pt x="967" y="823"/>
                </a:cubicBezTo>
                <a:cubicBezTo>
                  <a:pt x="898" y="875"/>
                  <a:pt x="895" y="867"/>
                  <a:pt x="848" y="942"/>
                </a:cubicBezTo>
                <a:cubicBezTo>
                  <a:pt x="835" y="963"/>
                  <a:pt x="833" y="994"/>
                  <a:pt x="814" y="1010"/>
                </a:cubicBezTo>
                <a:cubicBezTo>
                  <a:pt x="802" y="1020"/>
                  <a:pt x="715" y="1032"/>
                  <a:pt x="695" y="1035"/>
                </a:cubicBezTo>
                <a:cubicBezTo>
                  <a:pt x="535" y="1030"/>
                  <a:pt x="415" y="1063"/>
                  <a:pt x="297" y="959"/>
                </a:cubicBezTo>
                <a:cubicBezTo>
                  <a:pt x="246" y="914"/>
                  <a:pt x="196" y="868"/>
                  <a:pt x="145" y="823"/>
                </a:cubicBezTo>
                <a:cubicBezTo>
                  <a:pt x="118" y="799"/>
                  <a:pt x="69" y="747"/>
                  <a:pt x="69" y="747"/>
                </a:cubicBezTo>
                <a:cubicBezTo>
                  <a:pt x="56" y="696"/>
                  <a:pt x="36" y="646"/>
                  <a:pt x="26" y="595"/>
                </a:cubicBezTo>
                <a:cubicBezTo>
                  <a:pt x="8" y="506"/>
                  <a:pt x="7" y="414"/>
                  <a:pt x="1" y="324"/>
                </a:cubicBezTo>
                <a:cubicBezTo>
                  <a:pt x="6" y="273"/>
                  <a:pt x="0" y="181"/>
                  <a:pt x="69" y="163"/>
                </a:cubicBezTo>
                <a:cubicBezTo>
                  <a:pt x="94" y="157"/>
                  <a:pt x="120" y="156"/>
                  <a:pt x="145" y="154"/>
                </a:cubicBezTo>
                <a:cubicBezTo>
                  <a:pt x="179" y="151"/>
                  <a:pt x="213" y="149"/>
                  <a:pt x="247" y="146"/>
                </a:cubicBezTo>
                <a:cubicBezTo>
                  <a:pt x="278" y="135"/>
                  <a:pt x="304" y="121"/>
                  <a:pt x="331" y="103"/>
                </a:cubicBezTo>
                <a:cubicBezTo>
                  <a:pt x="341" y="88"/>
                  <a:pt x="392" y="0"/>
                  <a:pt x="424" y="36"/>
                </a:cubicBezTo>
                <a:close/>
              </a:path>
            </a:pathLst>
          </a:custGeom>
          <a:gradFill rotWithShape="0">
            <a:gsLst>
              <a:gs pos="0">
                <a:srgbClr val="00FFFF"/>
              </a:gs>
              <a:gs pos="100000">
                <a:srgbClr val="007676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449" name="Line 25"/>
          <p:cNvSpPr>
            <a:spLocks noChangeShapeType="1"/>
          </p:cNvSpPr>
          <p:nvPr/>
        </p:nvSpPr>
        <p:spPr bwMode="auto">
          <a:xfrm flipV="1">
            <a:off x="5867400" y="4801642"/>
            <a:ext cx="2971800" cy="8382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450" name="Oval 26"/>
          <p:cNvSpPr>
            <a:spLocks noChangeArrowheads="1"/>
          </p:cNvSpPr>
          <p:nvPr/>
        </p:nvSpPr>
        <p:spPr bwMode="auto">
          <a:xfrm>
            <a:off x="7924800" y="4954042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5945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851590"/>
              </p:ext>
            </p:extLst>
          </p:nvPr>
        </p:nvGraphicFramePr>
        <p:xfrm>
          <a:off x="7526338" y="4579392"/>
          <a:ext cx="33496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8" name="公式" r:id="rId27" imgW="95165" imgH="104707" progId="Equation.3">
                  <p:embed/>
                </p:oleObj>
              </mc:Choice>
              <mc:Fallback>
                <p:oleObj name="公式" r:id="rId27" imgW="95165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338" y="4579392"/>
                        <a:ext cx="334962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5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988235"/>
              </p:ext>
            </p:extLst>
          </p:nvPr>
        </p:nvGraphicFramePr>
        <p:xfrm>
          <a:off x="8243888" y="4900067"/>
          <a:ext cx="50323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9" name="Equation" r:id="rId29" imgW="171365" imgH="142977" progId="Equation.DSMT4">
                  <p:embed/>
                </p:oleObj>
              </mc:Choice>
              <mc:Fallback>
                <p:oleObj name="Equation" r:id="rId29" imgW="171365" imgH="14297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4900067"/>
                        <a:ext cx="50323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53" name="Oval 29"/>
          <p:cNvSpPr>
            <a:spLocks noChangeArrowheads="1"/>
          </p:cNvSpPr>
          <p:nvPr/>
        </p:nvSpPr>
        <p:spPr bwMode="auto">
          <a:xfrm>
            <a:off x="5638800" y="5563642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5945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705"/>
              </p:ext>
            </p:extLst>
          </p:nvPr>
        </p:nvGraphicFramePr>
        <p:xfrm>
          <a:off x="5373688" y="3079378"/>
          <a:ext cx="44608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0" name="公式" r:id="rId31" imgW="142917" imgH="142977" progId="Equation.3">
                  <p:embed/>
                </p:oleObj>
              </mc:Choice>
              <mc:Fallback>
                <p:oleObj name="公式" r:id="rId31" imgW="142917" imgH="1429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88" y="3079378"/>
                        <a:ext cx="44608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5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134677"/>
              </p:ext>
            </p:extLst>
          </p:nvPr>
        </p:nvGraphicFramePr>
        <p:xfrm>
          <a:off x="5835650" y="4712742"/>
          <a:ext cx="6096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1" name="公式" r:id="rId33" imgW="142917" imgH="142977" progId="Equation.3">
                  <p:embed/>
                </p:oleObj>
              </mc:Choice>
              <mc:Fallback>
                <p:oleObj name="公式" r:id="rId33" imgW="142917" imgH="1429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650" y="4712742"/>
                        <a:ext cx="6096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5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147347"/>
              </p:ext>
            </p:extLst>
          </p:nvPr>
        </p:nvGraphicFramePr>
        <p:xfrm>
          <a:off x="6313488" y="3130178"/>
          <a:ext cx="3349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2" name="公式" r:id="rId35" imgW="95165" imgH="85725" progId="Equation.3">
                  <p:embed/>
                </p:oleObj>
              </mc:Choice>
              <mc:Fallback>
                <p:oleObj name="公式" r:id="rId35" imgW="95165" imgH="85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488" y="3130178"/>
                        <a:ext cx="334962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45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24086"/>
              </p:ext>
            </p:extLst>
          </p:nvPr>
        </p:nvGraphicFramePr>
        <p:xfrm>
          <a:off x="4619625" y="5285829"/>
          <a:ext cx="3349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3" name="公式" r:id="rId37" imgW="95165" imgH="104707" progId="Equation.3">
                  <p:embed/>
                </p:oleObj>
              </mc:Choice>
              <mc:Fallback>
                <p:oleObj name="公式" r:id="rId37" imgW="95165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5285829"/>
                        <a:ext cx="3349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58" name="Line 34"/>
          <p:cNvSpPr>
            <a:spLocks noChangeShapeType="1"/>
          </p:cNvSpPr>
          <p:nvPr/>
        </p:nvSpPr>
        <p:spPr bwMode="auto">
          <a:xfrm flipV="1">
            <a:off x="5729288" y="3003178"/>
            <a:ext cx="2881312" cy="76358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459" name="Oval 35"/>
          <p:cNvSpPr>
            <a:spLocks noChangeArrowheads="1"/>
          </p:cNvSpPr>
          <p:nvPr/>
        </p:nvSpPr>
        <p:spPr bwMode="auto">
          <a:xfrm>
            <a:off x="7837488" y="3130178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4337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9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9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9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9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59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5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9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59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5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59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6" grpId="0" build="p" autoUpdateAnimBg="0"/>
      <p:bldP spid="359427" grpId="0" build="p" autoUpdateAnimBg="0"/>
      <p:bldP spid="359428" grpId="0" build="p" autoUpdateAnimBg="0"/>
      <p:bldP spid="359429" grpId="0" build="p" autoUpdateAnimBg="0"/>
      <p:bldP spid="359430" grpId="0" animBg="1"/>
      <p:bldP spid="359431" grpId="0" animBg="1"/>
      <p:bldP spid="359432" grpId="0" animBg="1"/>
      <p:bldP spid="359434" grpId="0" animBg="1"/>
      <p:bldP spid="359444" grpId="0" animBg="1"/>
      <p:bldP spid="359447" grpId="0" animBg="1"/>
      <p:bldP spid="359448" grpId="0" animBg="1"/>
      <p:bldP spid="359449" grpId="0" animBg="1"/>
      <p:bldP spid="359450" grpId="0" animBg="1"/>
      <p:bldP spid="359453" grpId="0" animBg="1"/>
      <p:bldP spid="359458" grpId="0" animBg="1"/>
      <p:bldP spid="3594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386" name="Rectangle 2"/>
          <p:cNvSpPr>
            <a:spLocks noChangeArrowheads="1"/>
          </p:cNvSpPr>
          <p:nvPr/>
        </p:nvSpPr>
        <p:spPr bwMode="auto">
          <a:xfrm>
            <a:off x="482600" y="490895"/>
            <a:ext cx="51022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solidFill>
                  <a:srgbClr val="FFFF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求解电场强度</a:t>
            </a:r>
            <a:r>
              <a:rPr lang="zh-CN" altLang="en-US" sz="2800" b="1" dirty="0" smtClean="0">
                <a:solidFill>
                  <a:srgbClr val="FFFF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的方法与</a:t>
            </a:r>
            <a:r>
              <a:rPr kumimoji="1" lang="zh-CN" altLang="en-US" sz="2800" b="1" dirty="0" smtClean="0">
                <a:solidFill>
                  <a:srgbClr val="FFFF0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思路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方正舒体" panose="02010601030101010101" pitchFamily="2" charset="-122"/>
              </a:rPr>
              <a:t>：</a:t>
            </a:r>
          </a:p>
        </p:txBody>
      </p:sp>
      <p:sp>
        <p:nvSpPr>
          <p:cNvPr id="2064387" name="Text Box 3"/>
          <p:cNvSpPr txBox="1">
            <a:spLocks noChangeArrowheads="1"/>
          </p:cNvSpPr>
          <p:nvPr/>
        </p:nvSpPr>
        <p:spPr bwMode="auto">
          <a:xfrm>
            <a:off x="684213" y="1918047"/>
            <a:ext cx="621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选取</a:t>
            </a:r>
            <a:endParaRPr kumimoji="1" lang="zh-CN" altLang="en-US" sz="2400" b="1" i="1">
              <a:solidFill>
                <a:srgbClr val="FFCC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06439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561232"/>
              </p:ext>
            </p:extLst>
          </p:nvPr>
        </p:nvGraphicFramePr>
        <p:xfrm>
          <a:off x="2062163" y="1987897"/>
          <a:ext cx="8540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0" name="Equation" r:id="rId3" imgW="714264" imgH="380876" progId="Equation.3">
                  <p:embed/>
                </p:oleObj>
              </mc:Choice>
              <mc:Fallback>
                <p:oleObj name="Equation" r:id="rId3" imgW="714264" imgH="38087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1987897"/>
                        <a:ext cx="85407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397" name="Text Box 13"/>
          <p:cNvSpPr txBox="1">
            <a:spLocks noChangeArrowheads="1"/>
          </p:cNvSpPr>
          <p:nvPr/>
        </p:nvSpPr>
        <p:spPr bwMode="auto">
          <a:xfrm>
            <a:off x="5657850" y="1330672"/>
            <a:ext cx="2432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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: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电荷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线密度</a:t>
            </a:r>
          </a:p>
        </p:txBody>
      </p:sp>
      <p:sp>
        <p:nvSpPr>
          <p:cNvPr id="2064398" name="Text Box 14"/>
          <p:cNvSpPr txBox="1">
            <a:spLocks noChangeArrowheads="1"/>
          </p:cNvSpPr>
          <p:nvPr/>
        </p:nvSpPr>
        <p:spPr bwMode="auto">
          <a:xfrm>
            <a:off x="5657850" y="1864072"/>
            <a:ext cx="27305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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: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电荷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面密度</a:t>
            </a:r>
          </a:p>
        </p:txBody>
      </p:sp>
      <p:sp>
        <p:nvSpPr>
          <p:cNvPr id="2064399" name="Text Box 15"/>
          <p:cNvSpPr txBox="1">
            <a:spLocks noChangeArrowheads="1"/>
          </p:cNvSpPr>
          <p:nvPr/>
        </p:nvSpPr>
        <p:spPr bwMode="auto">
          <a:xfrm>
            <a:off x="5651500" y="2421284"/>
            <a:ext cx="3168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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: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电荷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体密度</a:t>
            </a:r>
          </a:p>
        </p:txBody>
      </p:sp>
      <p:graphicFrame>
        <p:nvGraphicFramePr>
          <p:cNvPr id="206440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564516"/>
              </p:ext>
            </p:extLst>
          </p:nvPr>
        </p:nvGraphicFramePr>
        <p:xfrm>
          <a:off x="3121025" y="1397347"/>
          <a:ext cx="23749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1" name="公式" r:id="rId5" imgW="1095420" imgH="247529" progId="Equation.3">
                  <p:embed/>
                </p:oleObj>
              </mc:Choice>
              <mc:Fallback>
                <p:oleObj name="公式" r:id="rId5" imgW="1095420" imgH="247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1025" y="1397347"/>
                        <a:ext cx="23749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440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697989"/>
              </p:ext>
            </p:extLst>
          </p:nvPr>
        </p:nvGraphicFramePr>
        <p:xfrm>
          <a:off x="3173413" y="1918047"/>
          <a:ext cx="22113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2" name="公式" r:id="rId7" imgW="1019297" imgH="219186" progId="Equation.3">
                  <p:embed/>
                </p:oleObj>
              </mc:Choice>
              <mc:Fallback>
                <p:oleObj name="公式" r:id="rId7" imgW="1019297" imgH="2191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413" y="1918047"/>
                        <a:ext cx="221138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440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705261"/>
              </p:ext>
            </p:extLst>
          </p:nvPr>
        </p:nvGraphicFramePr>
        <p:xfrm>
          <a:off x="3133725" y="2475259"/>
          <a:ext cx="22923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3" name="公式" r:id="rId9" imgW="1057358" imgH="219186" progId="Equation.3">
                  <p:embed/>
                </p:oleObj>
              </mc:Choice>
              <mc:Fallback>
                <p:oleObj name="公式" r:id="rId9" imgW="1057358" imgH="2191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725" y="2475259"/>
                        <a:ext cx="22923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403" name="AutoShape 19"/>
          <p:cNvSpPr>
            <a:spLocks/>
          </p:cNvSpPr>
          <p:nvPr/>
        </p:nvSpPr>
        <p:spPr bwMode="auto">
          <a:xfrm>
            <a:off x="2881313" y="1616422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6440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406430"/>
              </p:ext>
            </p:extLst>
          </p:nvPr>
        </p:nvGraphicFramePr>
        <p:xfrm>
          <a:off x="1827213" y="3056284"/>
          <a:ext cx="4889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4" name="公式" r:id="rId11" imgW="219192" imgH="190573" progId="Equation.3">
                  <p:embed/>
                </p:oleObj>
              </mc:Choice>
              <mc:Fallback>
                <p:oleObj name="公式" r:id="rId11" imgW="219192" imgH="1905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3056284"/>
                        <a:ext cx="4889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405" name="Text Box 21"/>
          <p:cNvSpPr txBox="1">
            <a:spLocks noChangeArrowheads="1"/>
          </p:cNvSpPr>
          <p:nvPr/>
        </p:nvSpPr>
        <p:spPr bwMode="auto">
          <a:xfrm>
            <a:off x="1042988" y="3045172"/>
            <a:ext cx="2087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确定</a:t>
            </a:r>
            <a:endParaRPr kumimoji="1" lang="zh-CN" altLang="en-US" sz="2400" b="1" i="1">
              <a:solidFill>
                <a:srgbClr val="FFCC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64406" name="Text Box 22"/>
          <p:cNvSpPr txBox="1">
            <a:spLocks noChangeArrowheads="1"/>
          </p:cNvSpPr>
          <p:nvPr/>
        </p:nvSpPr>
        <p:spPr bwMode="auto">
          <a:xfrm>
            <a:off x="611188" y="4659659"/>
            <a:ext cx="417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(3)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统一变量，计算积分</a:t>
            </a:r>
          </a:p>
        </p:txBody>
      </p:sp>
      <p:graphicFrame>
        <p:nvGraphicFramePr>
          <p:cNvPr id="206440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550790"/>
              </p:ext>
            </p:extLst>
          </p:nvPr>
        </p:nvGraphicFramePr>
        <p:xfrm>
          <a:off x="1978025" y="5277197"/>
          <a:ext cx="4857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5" name="公式" r:id="rId13" imgW="2247798" imgH="266694" progId="Equation.3">
                  <p:embed/>
                </p:oleObj>
              </mc:Choice>
              <mc:Fallback>
                <p:oleObj name="公式" r:id="rId13" imgW="2247798" imgH="26669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5277197"/>
                        <a:ext cx="4857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408" name="Text Box 24"/>
          <p:cNvSpPr txBox="1">
            <a:spLocks noChangeArrowheads="1"/>
          </p:cNvSpPr>
          <p:nvPr/>
        </p:nvSpPr>
        <p:spPr bwMode="auto">
          <a:xfrm>
            <a:off x="611188" y="3746847"/>
            <a:ext cx="70564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建立恰当的坐标系，将       投影，写出 </a:t>
            </a:r>
          </a:p>
        </p:txBody>
      </p:sp>
      <p:graphicFrame>
        <p:nvGraphicFramePr>
          <p:cNvPr id="206440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20746"/>
              </p:ext>
            </p:extLst>
          </p:nvPr>
        </p:nvGraphicFramePr>
        <p:xfrm>
          <a:off x="4211638" y="3819872"/>
          <a:ext cx="4921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6" name="公式" r:id="rId15" imgW="219192" imgH="190573" progId="Equation.3">
                  <p:embed/>
                </p:oleObj>
              </mc:Choice>
              <mc:Fallback>
                <p:oleObj name="公式" r:id="rId15" imgW="219192" imgH="1905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819872"/>
                        <a:ext cx="4921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441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095951"/>
              </p:ext>
            </p:extLst>
          </p:nvPr>
        </p:nvGraphicFramePr>
        <p:xfrm>
          <a:off x="6283325" y="3846859"/>
          <a:ext cx="21844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57" name="公式" r:id="rId17" imgW="1009579" imgH="228634" progId="Equation.3">
                  <p:embed/>
                </p:oleObj>
              </mc:Choice>
              <mc:Fallback>
                <p:oleObj name="公式" r:id="rId17" imgW="1009579" imgH="2286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3846859"/>
                        <a:ext cx="21844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97410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6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6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6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6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6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6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6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6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6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6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6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6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6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4386" grpId="0" autoUpdateAnimBg="0"/>
      <p:bldP spid="2064387" grpId="0" autoUpdateAnimBg="0"/>
      <p:bldP spid="2064397" grpId="0" autoUpdateAnimBg="0"/>
      <p:bldP spid="2064398" grpId="0" autoUpdateAnimBg="0"/>
      <p:bldP spid="2064399" grpId="0" autoUpdateAnimBg="0"/>
      <p:bldP spid="2064403" grpId="0" animBg="1"/>
      <p:bldP spid="2064405" grpId="0" autoUpdateAnimBg="0"/>
      <p:bldP spid="2064406" grpId="0" autoUpdateAnimBg="0"/>
      <p:bldP spid="206440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ext Box 2"/>
          <p:cNvSpPr txBox="1">
            <a:spLocks noChangeArrowheads="1"/>
          </p:cNvSpPr>
          <p:nvPr/>
        </p:nvSpPr>
        <p:spPr bwMode="auto">
          <a:xfrm>
            <a:off x="211138" y="309860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例</a:t>
            </a:r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1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：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电偶极子的场强</a:t>
            </a:r>
          </a:p>
        </p:txBody>
      </p:sp>
      <p:sp>
        <p:nvSpPr>
          <p:cNvPr id="248835" name="Oval 3"/>
          <p:cNvSpPr>
            <a:spLocks noChangeArrowheads="1"/>
          </p:cNvSpPr>
          <p:nvPr/>
        </p:nvSpPr>
        <p:spPr bwMode="auto">
          <a:xfrm>
            <a:off x="3886200" y="794048"/>
            <a:ext cx="344488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88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553011"/>
              </p:ext>
            </p:extLst>
          </p:nvPr>
        </p:nvGraphicFramePr>
        <p:xfrm>
          <a:off x="5257800" y="260648"/>
          <a:ext cx="2794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3" name="公式" r:id="rId3" imgW="66717" imgH="104707" progId="Equation.3">
                  <p:embed/>
                </p:oleObj>
              </mc:Choice>
              <mc:Fallback>
                <p:oleObj name="公式" r:id="rId3" imgW="66717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60648"/>
                        <a:ext cx="2794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371892"/>
              </p:ext>
            </p:extLst>
          </p:nvPr>
        </p:nvGraphicFramePr>
        <p:xfrm>
          <a:off x="3733800" y="260648"/>
          <a:ext cx="5302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4" name="公式" r:id="rId5" imgW="180848" imgH="104707" progId="Equation.3">
                  <p:embed/>
                </p:oleObj>
              </mc:Choice>
              <mc:Fallback>
                <p:oleObj name="公式" r:id="rId5" imgW="180848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60648"/>
                        <a:ext cx="53022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38" name="Line 6"/>
          <p:cNvSpPr>
            <a:spLocks noChangeShapeType="1"/>
          </p:cNvSpPr>
          <p:nvPr/>
        </p:nvSpPr>
        <p:spPr bwMode="auto">
          <a:xfrm>
            <a:off x="4723829" y="946448"/>
            <a:ext cx="4384675" cy="15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8839" name="Oval 7"/>
          <p:cNvSpPr>
            <a:spLocks noChangeArrowheads="1"/>
          </p:cNvSpPr>
          <p:nvPr/>
        </p:nvSpPr>
        <p:spPr bwMode="auto">
          <a:xfrm>
            <a:off x="5410200" y="794048"/>
            <a:ext cx="344488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8840" name="Line 8"/>
          <p:cNvSpPr>
            <a:spLocks noChangeShapeType="1"/>
          </p:cNvSpPr>
          <p:nvPr/>
        </p:nvSpPr>
        <p:spPr bwMode="auto">
          <a:xfrm>
            <a:off x="4038600" y="946448"/>
            <a:ext cx="1547813" cy="158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8841" name="Oval 9"/>
          <p:cNvSpPr>
            <a:spLocks noChangeArrowheads="1"/>
          </p:cNvSpPr>
          <p:nvPr/>
        </p:nvSpPr>
        <p:spPr bwMode="auto">
          <a:xfrm>
            <a:off x="7696200" y="870248"/>
            <a:ext cx="17145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88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036953"/>
              </p:ext>
            </p:extLst>
          </p:nvPr>
        </p:nvGraphicFramePr>
        <p:xfrm>
          <a:off x="7620000" y="260648"/>
          <a:ext cx="3349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5" name="公式" r:id="rId7" imgW="95165" imgH="104707" progId="Equation.3">
                  <p:embed/>
                </p:oleObj>
              </mc:Choice>
              <mc:Fallback>
                <p:oleObj name="公式" r:id="rId7" imgW="95165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60648"/>
                        <a:ext cx="3349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43" name="Line 11"/>
          <p:cNvSpPr>
            <a:spLocks noChangeShapeType="1"/>
          </p:cNvSpPr>
          <p:nvPr/>
        </p:nvSpPr>
        <p:spPr bwMode="auto">
          <a:xfrm>
            <a:off x="4724400" y="946448"/>
            <a:ext cx="1588" cy="6858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8844" name="Line 12"/>
          <p:cNvSpPr>
            <a:spLocks noChangeShapeType="1"/>
          </p:cNvSpPr>
          <p:nvPr/>
        </p:nvSpPr>
        <p:spPr bwMode="auto">
          <a:xfrm>
            <a:off x="7772400" y="1022648"/>
            <a:ext cx="1588" cy="609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8845" name="Line 13"/>
          <p:cNvSpPr>
            <a:spLocks noChangeShapeType="1"/>
          </p:cNvSpPr>
          <p:nvPr/>
        </p:nvSpPr>
        <p:spPr bwMode="auto">
          <a:xfrm>
            <a:off x="4724400" y="1327448"/>
            <a:ext cx="3048000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88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95989"/>
              </p:ext>
            </p:extLst>
          </p:nvPr>
        </p:nvGraphicFramePr>
        <p:xfrm>
          <a:off x="4629150" y="300335"/>
          <a:ext cx="2508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6" name="Equation" r:id="rId9" imgW="57235" imgH="142977" progId="Equation.DSMT4">
                  <p:embed/>
                </p:oleObj>
              </mc:Choice>
              <mc:Fallback>
                <p:oleObj name="Equation" r:id="rId9" imgW="57235" imgH="14297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300335"/>
                        <a:ext cx="2508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528847"/>
              </p:ext>
            </p:extLst>
          </p:nvPr>
        </p:nvGraphicFramePr>
        <p:xfrm>
          <a:off x="4343400" y="1022648"/>
          <a:ext cx="3762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7" name="公式" r:id="rId11" imgW="66717" imgH="85725" progId="Equation.3">
                  <p:embed/>
                </p:oleObj>
              </mc:Choice>
              <mc:Fallback>
                <p:oleObj name="公式" r:id="rId11" imgW="66717" imgH="85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022648"/>
                        <a:ext cx="3762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105304"/>
              </p:ext>
            </p:extLst>
          </p:nvPr>
        </p:nvGraphicFramePr>
        <p:xfrm>
          <a:off x="8458200" y="489248"/>
          <a:ext cx="2794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8" name="公式" r:id="rId13" imgW="66717" imgH="85725" progId="Equation.3">
                  <p:embed/>
                </p:oleObj>
              </mc:Choice>
              <mc:Fallback>
                <p:oleObj name="公式" r:id="rId13" imgW="66717" imgH="85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489248"/>
                        <a:ext cx="2794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973103"/>
              </p:ext>
            </p:extLst>
          </p:nvPr>
        </p:nvGraphicFramePr>
        <p:xfrm>
          <a:off x="6019800" y="1327448"/>
          <a:ext cx="2794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9" name="公式" r:id="rId15" imgW="66717" imgH="85725" progId="Equation.3">
                  <p:embed/>
                </p:oleObj>
              </mc:Choice>
              <mc:Fallback>
                <p:oleObj name="公式" r:id="rId15" imgW="66717" imgH="85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327448"/>
                        <a:ext cx="2794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50" name="Text Box 18"/>
          <p:cNvSpPr txBox="1">
            <a:spLocks noChangeArrowheads="1"/>
          </p:cNvSpPr>
          <p:nvPr/>
        </p:nvSpPr>
        <p:spPr bwMode="auto">
          <a:xfrm>
            <a:off x="355600" y="860723"/>
            <a:ext cx="1408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解：</a:t>
            </a:r>
          </a:p>
        </p:txBody>
      </p:sp>
      <p:sp>
        <p:nvSpPr>
          <p:cNvPr id="248851" name="Text Box 19"/>
          <p:cNvSpPr txBox="1">
            <a:spLocks noChangeArrowheads="1"/>
          </p:cNvSpPr>
          <p:nvPr/>
        </p:nvSpPr>
        <p:spPr bwMode="auto">
          <a:xfrm>
            <a:off x="838200" y="860723"/>
            <a:ext cx="309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电偶极子 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 </a:t>
            </a: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dipole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) </a:t>
            </a:r>
          </a:p>
        </p:txBody>
      </p:sp>
      <p:graphicFrame>
        <p:nvGraphicFramePr>
          <p:cNvPr id="24885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816802"/>
              </p:ext>
            </p:extLst>
          </p:nvPr>
        </p:nvGraphicFramePr>
        <p:xfrm>
          <a:off x="467544" y="1764010"/>
          <a:ext cx="5302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0" name="公式" r:id="rId17" imgW="180848" imgH="104707" progId="Equation.3">
                  <p:embed/>
                </p:oleObj>
              </mc:Choice>
              <mc:Fallback>
                <p:oleObj name="公式" r:id="rId17" imgW="180848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764010"/>
                        <a:ext cx="530225" cy="361950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5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783057"/>
              </p:ext>
            </p:extLst>
          </p:nvPr>
        </p:nvGraphicFramePr>
        <p:xfrm>
          <a:off x="492944" y="3348335"/>
          <a:ext cx="2794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1" name="公式" r:id="rId19" imgW="66717" imgH="104707" progId="Equation.3">
                  <p:embed/>
                </p:oleObj>
              </mc:Choice>
              <mc:Fallback>
                <p:oleObj name="公式" r:id="rId19" imgW="66717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44" y="3348335"/>
                        <a:ext cx="279400" cy="36195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5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492966"/>
              </p:ext>
            </p:extLst>
          </p:nvPr>
        </p:nvGraphicFramePr>
        <p:xfrm>
          <a:off x="1118419" y="1549698"/>
          <a:ext cx="2903537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2" name="Equation" r:id="rId21" imgW="1266952" imgH="590584" progId="Equation.DSMT4">
                  <p:embed/>
                </p:oleObj>
              </mc:Choice>
              <mc:Fallback>
                <p:oleObj name="Equation" r:id="rId21" imgW="1266952" imgH="590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419" y="1549698"/>
                        <a:ext cx="2903537" cy="142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5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985305"/>
              </p:ext>
            </p:extLst>
          </p:nvPr>
        </p:nvGraphicFramePr>
        <p:xfrm>
          <a:off x="1073969" y="3134023"/>
          <a:ext cx="2876550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3" name="Equation" r:id="rId23" imgW="1247648" imgH="590584" progId="Equation.DSMT4">
                  <p:embed/>
                </p:oleObj>
              </mc:Choice>
              <mc:Fallback>
                <p:oleObj name="Equation" r:id="rId23" imgW="1247648" imgH="590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969" y="3134023"/>
                        <a:ext cx="2876550" cy="142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56" name="AutoShape 24"/>
          <p:cNvSpPr>
            <a:spLocks/>
          </p:cNvSpPr>
          <p:nvPr/>
        </p:nvSpPr>
        <p:spPr bwMode="auto">
          <a:xfrm>
            <a:off x="4102919" y="1556048"/>
            <a:ext cx="515937" cy="2354262"/>
          </a:xfrm>
          <a:prstGeom prst="rightBrace">
            <a:avLst>
              <a:gd name="adj1" fmla="val 38026"/>
              <a:gd name="adj2" fmla="val 46319"/>
            </a:avLst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885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984525"/>
              </p:ext>
            </p:extLst>
          </p:nvPr>
        </p:nvGraphicFramePr>
        <p:xfrm>
          <a:off x="5506269" y="2059285"/>
          <a:ext cx="2681287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4" name="Equation" r:id="rId25" imgW="1161965" imgH="885723" progId="Equation.DSMT4">
                  <p:embed/>
                </p:oleObj>
              </mc:Choice>
              <mc:Fallback>
                <p:oleObj name="Equation" r:id="rId25" imgW="1161965" imgH="88572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6269" y="2059285"/>
                        <a:ext cx="2681287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58" name="Text Box 26"/>
          <p:cNvSpPr txBox="1">
            <a:spLocks noChangeArrowheads="1"/>
          </p:cNvSpPr>
          <p:nvPr/>
        </p:nvSpPr>
        <p:spPr bwMode="auto">
          <a:xfrm>
            <a:off x="4618856" y="2013248"/>
            <a:ext cx="687388" cy="2317750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rgbClr val="FFFFCC"/>
                </a:solidFill>
                <a:ea typeface="楷体_GB2312" pitchFamily="49" charset="-122"/>
              </a:rPr>
              <a:t> </a:t>
            </a:r>
            <a:r>
              <a:rPr lang="en-US" altLang="zh-CN" i="1" dirty="0">
                <a:solidFill>
                  <a:schemeClr val="bg1"/>
                </a:solidFill>
                <a:ea typeface="楷体_GB2312" pitchFamily="49" charset="-122"/>
              </a:rPr>
              <a:t>P </a:t>
            </a:r>
          </a:p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点</a:t>
            </a:r>
          </a:p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的</a:t>
            </a:r>
          </a:p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合</a:t>
            </a:r>
          </a:p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场</a:t>
            </a:r>
          </a:p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强</a:t>
            </a:r>
          </a:p>
        </p:txBody>
      </p:sp>
      <p:sp>
        <p:nvSpPr>
          <p:cNvPr id="248859" name="Text Box 27"/>
          <p:cNvSpPr txBox="1">
            <a:spLocks noChangeArrowheads="1"/>
          </p:cNvSpPr>
          <p:nvPr/>
        </p:nvSpPr>
        <p:spPr bwMode="auto">
          <a:xfrm>
            <a:off x="5380856" y="4316710"/>
            <a:ext cx="309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方向沿 </a:t>
            </a:r>
            <a:r>
              <a:rPr lang="en-US" altLang="zh-CN" i="1" dirty="0">
                <a:solidFill>
                  <a:schemeClr val="bg1"/>
                </a:solidFill>
                <a:ea typeface="楷体_GB2312" pitchFamily="49" charset="-122"/>
              </a:rPr>
              <a:t>x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正方向</a:t>
            </a:r>
          </a:p>
        </p:txBody>
      </p:sp>
      <p:sp>
        <p:nvSpPr>
          <p:cNvPr id="248860" name="Text Box 28"/>
          <p:cNvSpPr txBox="1">
            <a:spLocks noChangeArrowheads="1"/>
          </p:cNvSpPr>
          <p:nvPr/>
        </p:nvSpPr>
        <p:spPr bwMode="auto">
          <a:xfrm>
            <a:off x="228600" y="4896148"/>
            <a:ext cx="1895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定义：</a:t>
            </a:r>
          </a:p>
        </p:txBody>
      </p:sp>
      <p:graphicFrame>
        <p:nvGraphicFramePr>
          <p:cNvPr id="24886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321355"/>
              </p:ext>
            </p:extLst>
          </p:nvPr>
        </p:nvGraphicFramePr>
        <p:xfrm>
          <a:off x="1077913" y="5539085"/>
          <a:ext cx="11176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5" name="Equation" r:id="rId27" imgW="447717" imgH="180941" progId="Equation.DSMT4">
                  <p:embed/>
                </p:oleObj>
              </mc:Choice>
              <mc:Fallback>
                <p:oleObj name="Equation" r:id="rId27" imgW="447717" imgH="18094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539085"/>
                        <a:ext cx="11176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6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529021"/>
              </p:ext>
            </p:extLst>
          </p:nvPr>
        </p:nvGraphicFramePr>
        <p:xfrm>
          <a:off x="2916238" y="4918373"/>
          <a:ext cx="2932112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6" name="Equation" r:id="rId29" imgW="1276435" imgH="628548" progId="Equation.DSMT4">
                  <p:embed/>
                </p:oleObj>
              </mc:Choice>
              <mc:Fallback>
                <p:oleObj name="Equation" r:id="rId29" imgW="1276435" imgH="62854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918373"/>
                        <a:ext cx="2932112" cy="150812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63" name="Text Box 31"/>
          <p:cNvSpPr txBox="1">
            <a:spLocks noChangeArrowheads="1"/>
          </p:cNvSpPr>
          <p:nvPr/>
        </p:nvSpPr>
        <p:spPr bwMode="auto">
          <a:xfrm>
            <a:off x="1295400" y="4896148"/>
            <a:ext cx="2555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电偶极矩</a:t>
            </a:r>
          </a:p>
        </p:txBody>
      </p:sp>
      <p:sp>
        <p:nvSpPr>
          <p:cNvPr id="248864" name="AutoShape 32"/>
          <p:cNvSpPr>
            <a:spLocks noChangeArrowheads="1"/>
          </p:cNvSpPr>
          <p:nvPr/>
        </p:nvSpPr>
        <p:spPr bwMode="auto">
          <a:xfrm>
            <a:off x="2286000" y="5654973"/>
            <a:ext cx="515938" cy="271462"/>
          </a:xfrm>
          <a:prstGeom prst="rightArrow">
            <a:avLst>
              <a:gd name="adj1" fmla="val 50000"/>
              <a:gd name="adj2" fmla="val 4751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886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201545"/>
              </p:ext>
            </p:extLst>
          </p:nvPr>
        </p:nvGraphicFramePr>
        <p:xfrm>
          <a:off x="6804025" y="5624810"/>
          <a:ext cx="17875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7" name="Equation" r:id="rId31" imgW="752517" imgH="371373" progId="Equation.DSMT4">
                  <p:embed/>
                </p:oleObj>
              </mc:Choice>
              <mc:Fallback>
                <p:oleObj name="Equation" r:id="rId31" imgW="752517" imgH="37137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5624810"/>
                        <a:ext cx="17875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66" name="AutoShape 34"/>
          <p:cNvSpPr>
            <a:spLocks noChangeArrowheads="1"/>
          </p:cNvSpPr>
          <p:nvPr/>
        </p:nvSpPr>
        <p:spPr bwMode="auto">
          <a:xfrm>
            <a:off x="6156325" y="5810548"/>
            <a:ext cx="515938" cy="331787"/>
          </a:xfrm>
          <a:prstGeom prst="rightArrow">
            <a:avLst>
              <a:gd name="adj1" fmla="val 50000"/>
              <a:gd name="adj2" fmla="val 3887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8867" name="AutoShape 35"/>
          <p:cNvSpPr>
            <a:spLocks noChangeArrowheads="1"/>
          </p:cNvSpPr>
          <p:nvPr/>
        </p:nvSpPr>
        <p:spPr bwMode="auto">
          <a:xfrm>
            <a:off x="6732240" y="5048548"/>
            <a:ext cx="1633538" cy="533400"/>
          </a:xfrm>
          <a:prstGeom prst="wedgeRectCallout">
            <a:avLst>
              <a:gd name="adj1" fmla="val -108505"/>
              <a:gd name="adj2" fmla="val 86606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i="1" dirty="0">
                <a:ea typeface="楷体_GB2312" pitchFamily="49" charset="-122"/>
              </a:rPr>
              <a:t>若 </a:t>
            </a:r>
            <a:r>
              <a:rPr lang="en-US" altLang="zh-CN" i="1" dirty="0">
                <a:ea typeface="楷体_GB2312" pitchFamily="49" charset="-122"/>
              </a:rPr>
              <a:t>x &gt;&gt; l</a:t>
            </a:r>
          </a:p>
        </p:txBody>
      </p:sp>
      <p:sp>
        <p:nvSpPr>
          <p:cNvPr id="36" name="Oval 9"/>
          <p:cNvSpPr>
            <a:spLocks noChangeArrowheads="1"/>
          </p:cNvSpPr>
          <p:nvPr/>
        </p:nvSpPr>
        <p:spPr bwMode="auto">
          <a:xfrm>
            <a:off x="4646376" y="876598"/>
            <a:ext cx="171450" cy="15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7" name="Text Box 26"/>
          <p:cNvSpPr txBox="1">
            <a:spLocks noChangeArrowheads="1"/>
          </p:cNvSpPr>
          <p:nvPr/>
        </p:nvSpPr>
        <p:spPr bwMode="auto">
          <a:xfrm>
            <a:off x="8332812" y="997248"/>
            <a:ext cx="687388" cy="4524315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思考：左侧与内部的场强方向？</a:t>
            </a:r>
            <a:endParaRPr lang="zh-CN" altLang="en-US" i="1" dirty="0">
              <a:solidFill>
                <a:schemeClr val="accent1">
                  <a:lumMod val="60000"/>
                  <a:lumOff val="40000"/>
                </a:schemeClr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5903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4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4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4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4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4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4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48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48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4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24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4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4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34" grpId="0" autoUpdateAnimBg="0"/>
      <p:bldP spid="248835" grpId="0" animBg="1"/>
      <p:bldP spid="248838" grpId="0" animBg="1"/>
      <p:bldP spid="248839" grpId="0" animBg="1"/>
      <p:bldP spid="248840" grpId="0" animBg="1"/>
      <p:bldP spid="248841" grpId="0" animBg="1"/>
      <p:bldP spid="248843" grpId="0" animBg="1"/>
      <p:bldP spid="248844" grpId="0" animBg="1"/>
      <p:bldP spid="248845" grpId="0" animBg="1"/>
      <p:bldP spid="248850" grpId="0" autoUpdateAnimBg="0"/>
      <p:bldP spid="248851" grpId="0" autoUpdateAnimBg="0"/>
      <p:bldP spid="248856" grpId="0" animBg="1"/>
      <p:bldP spid="248858" grpId="0" animBg="1" autoUpdateAnimBg="0"/>
      <p:bldP spid="248859" grpId="0" autoUpdateAnimBg="0"/>
      <p:bldP spid="248860" grpId="0" autoUpdateAnimBg="0"/>
      <p:bldP spid="248863" grpId="0" build="p" autoUpdateAnimBg="0"/>
      <p:bldP spid="248864" grpId="0" animBg="1"/>
      <p:bldP spid="248866" grpId="0" animBg="1"/>
      <p:bldP spid="248867" grpId="0" animBg="1" autoUpdateAnimBg="0"/>
      <p:bldP spid="36" grpId="0" animBg="1"/>
      <p:bldP spid="37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Oval 2"/>
          <p:cNvSpPr>
            <a:spLocks noChangeArrowheads="1"/>
          </p:cNvSpPr>
          <p:nvPr/>
        </p:nvSpPr>
        <p:spPr bwMode="auto">
          <a:xfrm>
            <a:off x="6858000" y="361344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78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632006"/>
              </p:ext>
            </p:extLst>
          </p:nvPr>
        </p:nvGraphicFramePr>
        <p:xfrm>
          <a:off x="8229600" y="3918248"/>
          <a:ext cx="2714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1" name="公式" r:id="rId3" imgW="66717" imgH="104707" progId="Equation.3">
                  <p:embed/>
                </p:oleObj>
              </mc:Choice>
              <mc:Fallback>
                <p:oleObj name="公式" r:id="rId3" imgW="66717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0" y="3918248"/>
                        <a:ext cx="2714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107155"/>
              </p:ext>
            </p:extLst>
          </p:nvPr>
        </p:nvGraphicFramePr>
        <p:xfrm>
          <a:off x="6553200" y="3918248"/>
          <a:ext cx="533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2" name="公式" r:id="rId5" imgW="180848" imgH="104707" progId="Equation.3">
                  <p:embed/>
                </p:oleObj>
              </mc:Choice>
              <mc:Fallback>
                <p:oleObj name="公式" r:id="rId5" imgW="180848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918248"/>
                        <a:ext cx="5334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13" name="Line 5"/>
          <p:cNvSpPr>
            <a:spLocks noChangeShapeType="1"/>
          </p:cNvSpPr>
          <p:nvPr/>
        </p:nvSpPr>
        <p:spPr bwMode="auto">
          <a:xfrm flipV="1">
            <a:off x="7696200" y="336848"/>
            <a:ext cx="0" cy="3429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814" name="Oval 6"/>
          <p:cNvSpPr>
            <a:spLocks noChangeArrowheads="1"/>
          </p:cNvSpPr>
          <p:nvPr/>
        </p:nvSpPr>
        <p:spPr bwMode="auto">
          <a:xfrm>
            <a:off x="8229600" y="361344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47815" name="Line 7"/>
          <p:cNvSpPr>
            <a:spLocks noChangeShapeType="1"/>
          </p:cNvSpPr>
          <p:nvPr/>
        </p:nvSpPr>
        <p:spPr bwMode="auto">
          <a:xfrm>
            <a:off x="7010400" y="3765848"/>
            <a:ext cx="13716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816" name="Oval 8"/>
          <p:cNvSpPr>
            <a:spLocks noChangeArrowheads="1"/>
          </p:cNvSpPr>
          <p:nvPr/>
        </p:nvSpPr>
        <p:spPr bwMode="auto">
          <a:xfrm>
            <a:off x="7620000" y="1479848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78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518141"/>
              </p:ext>
            </p:extLst>
          </p:nvPr>
        </p:nvGraphicFramePr>
        <p:xfrm>
          <a:off x="7848600" y="1251248"/>
          <a:ext cx="327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3" name="公式" r:id="rId7" imgW="95165" imgH="104707" progId="Equation.3">
                  <p:embed/>
                </p:oleObj>
              </mc:Choice>
              <mc:Fallback>
                <p:oleObj name="公式" r:id="rId7" imgW="95165" imgH="1047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251248"/>
                        <a:ext cx="3270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462696"/>
              </p:ext>
            </p:extLst>
          </p:nvPr>
        </p:nvGraphicFramePr>
        <p:xfrm>
          <a:off x="7543800" y="3765848"/>
          <a:ext cx="3333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4" name="公式" r:id="rId9" imgW="66717" imgH="85725" progId="Equation.3">
                  <p:embed/>
                </p:oleObj>
              </mc:Choice>
              <mc:Fallback>
                <p:oleObj name="公式" r:id="rId9" imgW="66717" imgH="85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765848"/>
                        <a:ext cx="3333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085467"/>
              </p:ext>
            </p:extLst>
          </p:nvPr>
        </p:nvGraphicFramePr>
        <p:xfrm>
          <a:off x="7924800" y="260648"/>
          <a:ext cx="3333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5" name="公式" r:id="rId11" imgW="66717" imgH="85725" progId="Equation.3">
                  <p:embed/>
                </p:oleObj>
              </mc:Choice>
              <mc:Fallback>
                <p:oleObj name="公式" r:id="rId11" imgW="66717" imgH="85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260648"/>
                        <a:ext cx="3333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691341"/>
              </p:ext>
            </p:extLst>
          </p:nvPr>
        </p:nvGraphicFramePr>
        <p:xfrm>
          <a:off x="7696200" y="2546648"/>
          <a:ext cx="3333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6" name="公式" r:id="rId13" imgW="66717" imgH="85725" progId="Equation.3">
                  <p:embed/>
                </p:oleObj>
              </mc:Choice>
              <mc:Fallback>
                <p:oleObj name="公式" r:id="rId13" imgW="66717" imgH="85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546648"/>
                        <a:ext cx="3333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21" name="Line 13"/>
          <p:cNvSpPr>
            <a:spLocks noChangeShapeType="1"/>
          </p:cNvSpPr>
          <p:nvPr/>
        </p:nvSpPr>
        <p:spPr bwMode="auto">
          <a:xfrm flipH="1" flipV="1">
            <a:off x="7391400" y="641648"/>
            <a:ext cx="990600" cy="31242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822" name="Line 14"/>
          <p:cNvSpPr>
            <a:spLocks noChangeShapeType="1"/>
          </p:cNvSpPr>
          <p:nvPr/>
        </p:nvSpPr>
        <p:spPr bwMode="auto">
          <a:xfrm flipH="1">
            <a:off x="7010400" y="1556048"/>
            <a:ext cx="685800" cy="2209800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823" name="Line 15"/>
          <p:cNvSpPr>
            <a:spLocks noChangeShapeType="1"/>
          </p:cNvSpPr>
          <p:nvPr/>
        </p:nvSpPr>
        <p:spPr bwMode="auto">
          <a:xfrm flipH="1">
            <a:off x="7391400" y="1556048"/>
            <a:ext cx="304800" cy="9144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824" name="Line 16"/>
          <p:cNvSpPr>
            <a:spLocks noChangeShapeType="1"/>
          </p:cNvSpPr>
          <p:nvPr/>
        </p:nvSpPr>
        <p:spPr bwMode="auto">
          <a:xfrm flipH="1">
            <a:off x="7010400" y="1556048"/>
            <a:ext cx="685800" cy="0"/>
          </a:xfrm>
          <a:prstGeom prst="line">
            <a:avLst/>
          </a:prstGeom>
          <a:noFill/>
          <a:ln w="444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782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975996"/>
              </p:ext>
            </p:extLst>
          </p:nvPr>
        </p:nvGraphicFramePr>
        <p:xfrm>
          <a:off x="7924800" y="3308648"/>
          <a:ext cx="2524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7" name="公式" r:id="rId15" imgW="66717" imgH="123689" progId="Equation.3">
                  <p:embed/>
                </p:oleObj>
              </mc:Choice>
              <mc:Fallback>
                <p:oleObj name="公式" r:id="rId15" imgW="66717" imgH="12368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3308648"/>
                        <a:ext cx="2524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022927"/>
              </p:ext>
            </p:extLst>
          </p:nvPr>
        </p:nvGraphicFramePr>
        <p:xfrm>
          <a:off x="1020763" y="976313"/>
          <a:ext cx="34067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8" name="公式" r:id="rId17" imgW="1495552" imgH="161959" progId="Equation.3">
                  <p:embed/>
                </p:oleObj>
              </mc:Choice>
              <mc:Fallback>
                <p:oleObj name="公式" r:id="rId17" imgW="1495552" imgH="1619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976313"/>
                        <a:ext cx="3406775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27" name="Text Box 19"/>
          <p:cNvSpPr txBox="1">
            <a:spLocks noChangeArrowheads="1"/>
          </p:cNvSpPr>
          <p:nvPr/>
        </p:nvSpPr>
        <p:spPr bwMode="auto">
          <a:xfrm>
            <a:off x="604838" y="332085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中垂线上一点的场强</a:t>
            </a:r>
          </a:p>
        </p:txBody>
      </p:sp>
      <p:graphicFrame>
        <p:nvGraphicFramePr>
          <p:cNvPr id="24782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047889"/>
              </p:ext>
            </p:extLst>
          </p:nvPr>
        </p:nvGraphicFramePr>
        <p:xfrm>
          <a:off x="4079875" y="301923"/>
          <a:ext cx="18161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9" name="Equation" r:id="rId19" imgW="771483" imgH="180941" progId="Equation.DSMT4">
                  <p:embed/>
                </p:oleObj>
              </mc:Choice>
              <mc:Fallback>
                <p:oleObj name="Equation" r:id="rId19" imgW="771483" imgH="18094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01923"/>
                        <a:ext cx="18161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2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891797"/>
              </p:ext>
            </p:extLst>
          </p:nvPr>
        </p:nvGraphicFramePr>
        <p:xfrm>
          <a:off x="1500188" y="1624310"/>
          <a:ext cx="4440237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0" name="公式" r:id="rId21" imgW="1962235" imgH="638039" progId="Equation.3">
                  <p:embed/>
                </p:oleObj>
              </mc:Choice>
              <mc:Fallback>
                <p:oleObj name="公式" r:id="rId21" imgW="1962235" imgH="6380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1624310"/>
                        <a:ext cx="4440237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3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101463"/>
              </p:ext>
            </p:extLst>
          </p:nvPr>
        </p:nvGraphicFramePr>
        <p:xfrm>
          <a:off x="1547813" y="3424535"/>
          <a:ext cx="3128962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1" name="Equation" r:id="rId23" imgW="1362117" imgH="628548" progId="Equation.DSMT4">
                  <p:embed/>
                </p:oleObj>
              </mc:Choice>
              <mc:Fallback>
                <p:oleObj name="Equation" r:id="rId23" imgW="1362117" imgH="62854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424535"/>
                        <a:ext cx="3128962" cy="150812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31" name="AutoShape 23"/>
          <p:cNvSpPr>
            <a:spLocks noChangeArrowheads="1"/>
          </p:cNvSpPr>
          <p:nvPr/>
        </p:nvSpPr>
        <p:spPr bwMode="auto">
          <a:xfrm>
            <a:off x="827088" y="3816648"/>
            <a:ext cx="457200" cy="328612"/>
          </a:xfrm>
          <a:prstGeom prst="rightArrow">
            <a:avLst>
              <a:gd name="adj1" fmla="val 50000"/>
              <a:gd name="adj2" fmla="val 3478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783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570167"/>
              </p:ext>
            </p:extLst>
          </p:nvPr>
        </p:nvGraphicFramePr>
        <p:xfrm>
          <a:off x="6580188" y="1251248"/>
          <a:ext cx="4476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2" name="Equation" r:id="rId25" imgW="142917" imgH="180941" progId="Equation.DSMT4">
                  <p:embed/>
                </p:oleObj>
              </mc:Choice>
              <mc:Fallback>
                <p:oleObj name="Equation" r:id="rId25" imgW="142917" imgH="18094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0188" y="1251248"/>
                        <a:ext cx="44767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3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319406"/>
              </p:ext>
            </p:extLst>
          </p:nvPr>
        </p:nvGraphicFramePr>
        <p:xfrm>
          <a:off x="7239000" y="1098848"/>
          <a:ext cx="2524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3" name="公式" r:id="rId27" imgW="66717" imgH="123689" progId="Equation.3">
                  <p:embed/>
                </p:oleObj>
              </mc:Choice>
              <mc:Fallback>
                <p:oleObj name="公式" r:id="rId27" imgW="66717" imgH="12368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1098848"/>
                        <a:ext cx="2524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3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305023"/>
              </p:ext>
            </p:extLst>
          </p:nvPr>
        </p:nvGraphicFramePr>
        <p:xfrm>
          <a:off x="7480300" y="3994448"/>
          <a:ext cx="3921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4" name="Equation" r:id="rId29" imgW="123952" imgH="171450" progId="Equation.DSMT4">
                  <p:embed/>
                </p:oleObj>
              </mc:Choice>
              <mc:Fallback>
                <p:oleObj name="Equation" r:id="rId29" imgW="123952" imgH="1714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0300" y="3994448"/>
                        <a:ext cx="3921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35" name="Text Box 27"/>
          <p:cNvSpPr txBox="1">
            <a:spLocks noChangeArrowheads="1"/>
          </p:cNvSpPr>
          <p:nvPr/>
        </p:nvSpPr>
        <p:spPr bwMode="auto">
          <a:xfrm>
            <a:off x="539750" y="5054898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rgbClr val="00FFFF"/>
                </a:solidFill>
                <a:latin typeface="Arial" panose="020B0604020202020204" pitchFamily="34" charset="0"/>
                <a:ea typeface="楷体_GB2312" pitchFamily="49" charset="-122"/>
              </a:rPr>
              <a:t>讨论：</a:t>
            </a:r>
          </a:p>
        </p:txBody>
      </p:sp>
      <p:sp>
        <p:nvSpPr>
          <p:cNvPr id="247836" name="Text Box 28"/>
          <p:cNvSpPr txBox="1">
            <a:spLocks noChangeArrowheads="1"/>
          </p:cNvSpPr>
          <p:nvPr/>
        </p:nvSpPr>
        <p:spPr bwMode="auto">
          <a:xfrm>
            <a:off x="533400" y="5801023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若 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x &gt;&gt; l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,</a:t>
            </a:r>
          </a:p>
        </p:txBody>
      </p:sp>
      <p:graphicFrame>
        <p:nvGraphicFramePr>
          <p:cNvPr id="24783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235699"/>
              </p:ext>
            </p:extLst>
          </p:nvPr>
        </p:nvGraphicFramePr>
        <p:xfrm>
          <a:off x="2452688" y="5513685"/>
          <a:ext cx="17875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5" name="Equation" r:id="rId31" imgW="752517" imgH="371373" progId="Equation.DSMT4">
                  <p:embed/>
                </p:oleObj>
              </mc:Choice>
              <mc:Fallback>
                <p:oleObj name="Equation" r:id="rId31" imgW="752517" imgH="37137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5513685"/>
                        <a:ext cx="1787525" cy="94932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38" name="AutoShape 30"/>
          <p:cNvSpPr>
            <a:spLocks noChangeArrowheads="1"/>
          </p:cNvSpPr>
          <p:nvPr/>
        </p:nvSpPr>
        <p:spPr bwMode="auto">
          <a:xfrm>
            <a:off x="4572000" y="5872460"/>
            <a:ext cx="838200" cy="457200"/>
          </a:xfrm>
          <a:prstGeom prst="leftRightArrow">
            <a:avLst>
              <a:gd name="adj1" fmla="val 50000"/>
              <a:gd name="adj2" fmla="val 3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4783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34499"/>
              </p:ext>
            </p:extLst>
          </p:nvPr>
        </p:nvGraphicFramePr>
        <p:xfrm>
          <a:off x="5580063" y="5512098"/>
          <a:ext cx="195421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6" name="Equation" r:id="rId33" imgW="828717" imgH="371373" progId="Equation.DSMT4">
                  <p:embed/>
                </p:oleObj>
              </mc:Choice>
              <mc:Fallback>
                <p:oleObj name="Equation" r:id="rId33" imgW="828717" imgH="37137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512098"/>
                        <a:ext cx="1954212" cy="94932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840" name="Text Box 32"/>
          <p:cNvSpPr txBox="1">
            <a:spLocks noChangeArrowheads="1"/>
          </p:cNvSpPr>
          <p:nvPr/>
        </p:nvSpPr>
        <p:spPr bwMode="auto">
          <a:xfrm>
            <a:off x="5652120" y="486439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点电荷场强</a:t>
            </a:r>
          </a:p>
        </p:txBody>
      </p:sp>
      <p:sp>
        <p:nvSpPr>
          <p:cNvPr id="247841" name="Text Box 33"/>
          <p:cNvSpPr txBox="1">
            <a:spLocks noChangeArrowheads="1"/>
          </p:cNvSpPr>
          <p:nvPr/>
        </p:nvSpPr>
        <p:spPr bwMode="auto">
          <a:xfrm>
            <a:off x="4500563" y="544066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比较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7772400" y="4711998"/>
            <a:ext cx="119208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可求解和画出空间任意点处的场强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16074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7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4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4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4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47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47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4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7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47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 animBg="1"/>
      <p:bldP spid="247813" grpId="0" animBg="1"/>
      <p:bldP spid="247814" grpId="0" animBg="1"/>
      <p:bldP spid="247815" grpId="0" animBg="1"/>
      <p:bldP spid="247816" grpId="0" animBg="1"/>
      <p:bldP spid="247821" grpId="0" animBg="1"/>
      <p:bldP spid="247822" grpId="0" animBg="1"/>
      <p:bldP spid="247823" grpId="0" animBg="1"/>
      <p:bldP spid="247824" grpId="0" animBg="1"/>
      <p:bldP spid="247827" grpId="0" build="p" autoUpdateAnimBg="0"/>
      <p:bldP spid="247831" grpId="0" animBg="1"/>
      <p:bldP spid="247835" grpId="0" build="p" autoUpdateAnimBg="0"/>
      <p:bldP spid="247836" grpId="0" build="p" autoUpdateAnimBg="0"/>
      <p:bldP spid="247838" grpId="0" animBg="1"/>
      <p:bldP spid="247840" grpId="0" build="p" autoUpdateAnimBg="0"/>
      <p:bldP spid="247841" grpId="0" build="p" autoUpdateAnimBg="0"/>
      <p:bldP spid="34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2"/>
          <p:cNvGrpSpPr>
            <a:grpSpLocks/>
          </p:cNvGrpSpPr>
          <p:nvPr/>
        </p:nvGrpSpPr>
        <p:grpSpPr bwMode="auto">
          <a:xfrm>
            <a:off x="5640388" y="2913931"/>
            <a:ext cx="1049337" cy="1597025"/>
            <a:chOff x="3417" y="1800"/>
            <a:chExt cx="661" cy="1006"/>
          </a:xfrm>
        </p:grpSpPr>
        <p:sp>
          <p:nvSpPr>
            <p:cNvPr id="48" name="Line 3"/>
            <p:cNvSpPr>
              <a:spLocks noChangeShapeType="1"/>
            </p:cNvSpPr>
            <p:nvPr/>
          </p:nvSpPr>
          <p:spPr bwMode="auto">
            <a:xfrm flipV="1">
              <a:off x="3694" y="1800"/>
              <a:ext cx="384" cy="672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3654" y="2012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66FFFF"/>
                  </a:solidFill>
                  <a:ea typeface="楷体_GB2312" pitchFamily="49" charset="-122"/>
                </a:rPr>
                <a:t>r</a:t>
              </a:r>
            </a:p>
          </p:txBody>
        </p:sp>
        <p:sp>
          <p:nvSpPr>
            <p:cNvPr id="50" name="Text Box 5"/>
            <p:cNvSpPr txBox="1">
              <a:spLocks noChangeArrowheads="1"/>
            </p:cNvSpPr>
            <p:nvPr/>
          </p:nvSpPr>
          <p:spPr bwMode="auto">
            <a:xfrm>
              <a:off x="3780" y="2232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66FFFF"/>
                  </a:solidFill>
                  <a:ea typeface="楷体_GB2312" pitchFamily="49" charset="-122"/>
                  <a:sym typeface="Symbol" panose="05050102010706020507" pitchFamily="18" charset="2"/>
                </a:rPr>
                <a:t></a:t>
              </a:r>
            </a:p>
          </p:txBody>
        </p:sp>
        <p:sp>
          <p:nvSpPr>
            <p:cNvPr id="51" name="Arc 6"/>
            <p:cNvSpPr>
              <a:spLocks/>
            </p:cNvSpPr>
            <p:nvPr/>
          </p:nvSpPr>
          <p:spPr bwMode="auto">
            <a:xfrm rot="1681978">
              <a:off x="3417" y="2285"/>
              <a:ext cx="441" cy="521"/>
            </a:xfrm>
            <a:custGeom>
              <a:avLst/>
              <a:gdLst>
                <a:gd name="T0" fmla="*/ 0 w 16554"/>
                <a:gd name="T1" fmla="*/ 0 h 19541"/>
                <a:gd name="T2" fmla="*/ 0 w 16554"/>
                <a:gd name="T3" fmla="*/ 0 h 19541"/>
                <a:gd name="T4" fmla="*/ 0 w 16554"/>
                <a:gd name="T5" fmla="*/ 0 h 195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554" h="19541" fill="none" extrusionOk="0">
                  <a:moveTo>
                    <a:pt x="9203" y="-1"/>
                  </a:moveTo>
                  <a:cubicBezTo>
                    <a:pt x="12034" y="1333"/>
                    <a:pt x="14542" y="3266"/>
                    <a:pt x="16553" y="5665"/>
                  </a:cubicBezTo>
                </a:path>
                <a:path w="16554" h="19541" stroke="0" extrusionOk="0">
                  <a:moveTo>
                    <a:pt x="9203" y="-1"/>
                  </a:moveTo>
                  <a:cubicBezTo>
                    <a:pt x="12034" y="1333"/>
                    <a:pt x="14542" y="3266"/>
                    <a:pt x="16553" y="5665"/>
                  </a:cubicBezTo>
                  <a:lnTo>
                    <a:pt x="0" y="19541"/>
                  </a:lnTo>
                  <a:lnTo>
                    <a:pt x="9203" y="-1"/>
                  </a:lnTo>
                  <a:close/>
                </a:path>
              </a:pathLst>
            </a:custGeom>
            <a:noFill/>
            <a:ln w="19050">
              <a:solidFill>
                <a:srgbClr val="00FF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2" name="Group 7"/>
          <p:cNvGrpSpPr>
            <a:grpSpLocks/>
          </p:cNvGrpSpPr>
          <p:nvPr/>
        </p:nvGrpSpPr>
        <p:grpSpPr bwMode="auto">
          <a:xfrm>
            <a:off x="6677025" y="2952031"/>
            <a:ext cx="336550" cy="1066800"/>
            <a:chOff x="4646" y="1584"/>
            <a:chExt cx="212" cy="672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4646" y="18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FFFF66"/>
                  </a:solidFill>
                  <a:ea typeface="楷体_GB2312" pitchFamily="49" charset="-122"/>
                </a:rPr>
                <a:t>a</a:t>
              </a:r>
            </a:p>
          </p:txBody>
        </p:sp>
        <p:sp>
          <p:nvSpPr>
            <p:cNvPr id="54" name="Line 9"/>
            <p:cNvSpPr>
              <a:spLocks noChangeShapeType="1"/>
            </p:cNvSpPr>
            <p:nvPr/>
          </p:nvSpPr>
          <p:spPr bwMode="auto">
            <a:xfrm>
              <a:off x="4656" y="1584"/>
              <a:ext cx="0" cy="672"/>
            </a:xfrm>
            <a:prstGeom prst="line">
              <a:avLst/>
            </a:prstGeom>
            <a:noFill/>
            <a:ln w="28575">
              <a:solidFill>
                <a:srgbClr val="FFFF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5003800" y="3990256"/>
            <a:ext cx="2592388" cy="152400"/>
          </a:xfrm>
          <a:prstGeom prst="rect">
            <a:avLst/>
          </a:prstGeom>
          <a:gradFill rotWithShape="0">
            <a:gsLst>
              <a:gs pos="0">
                <a:srgbClr val="764776"/>
              </a:gs>
              <a:gs pos="50000">
                <a:srgbClr val="FF99FF"/>
              </a:gs>
              <a:gs pos="100000">
                <a:srgbClr val="7647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6" name="Text Box 11"/>
          <p:cNvSpPr txBox="1">
            <a:spLocks noChangeArrowheads="1"/>
          </p:cNvSpPr>
          <p:nvPr/>
        </p:nvSpPr>
        <p:spPr bwMode="auto">
          <a:xfrm>
            <a:off x="6143625" y="2571031"/>
            <a:ext cx="39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66"/>
                </a:solidFill>
                <a:ea typeface="楷体_GB2312" pitchFamily="49" charset="-122"/>
              </a:rPr>
              <a:t>P</a:t>
            </a:r>
          </a:p>
        </p:txBody>
      </p:sp>
      <p:grpSp>
        <p:nvGrpSpPr>
          <p:cNvPr id="57" name="Group 12"/>
          <p:cNvGrpSpPr>
            <a:grpSpLocks/>
          </p:cNvGrpSpPr>
          <p:nvPr/>
        </p:nvGrpSpPr>
        <p:grpSpPr bwMode="auto">
          <a:xfrm>
            <a:off x="4635500" y="1656631"/>
            <a:ext cx="3505200" cy="3048000"/>
            <a:chOff x="2784" y="1008"/>
            <a:chExt cx="2208" cy="1920"/>
          </a:xfrm>
        </p:grpSpPr>
        <p:sp>
          <p:nvSpPr>
            <p:cNvPr id="58" name="Line 13"/>
            <p:cNvSpPr>
              <a:spLocks noChangeShapeType="1"/>
            </p:cNvSpPr>
            <p:nvPr/>
          </p:nvSpPr>
          <p:spPr bwMode="auto">
            <a:xfrm flipV="1">
              <a:off x="4080" y="1104"/>
              <a:ext cx="0" cy="146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14"/>
            <p:cNvSpPr>
              <a:spLocks noChangeShapeType="1"/>
            </p:cNvSpPr>
            <p:nvPr/>
          </p:nvSpPr>
          <p:spPr bwMode="auto">
            <a:xfrm>
              <a:off x="2784" y="2566"/>
              <a:ext cx="22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Text Box 15"/>
            <p:cNvSpPr txBox="1">
              <a:spLocks noChangeArrowheads="1"/>
            </p:cNvSpPr>
            <p:nvPr/>
          </p:nvSpPr>
          <p:spPr bwMode="auto">
            <a:xfrm>
              <a:off x="4742" y="264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x</a:t>
              </a:r>
            </a:p>
          </p:txBody>
        </p:sp>
        <p:sp>
          <p:nvSpPr>
            <p:cNvPr id="61" name="Text Box 16"/>
            <p:cNvSpPr txBox="1">
              <a:spLocks noChangeArrowheads="1"/>
            </p:cNvSpPr>
            <p:nvPr/>
          </p:nvSpPr>
          <p:spPr bwMode="auto">
            <a:xfrm>
              <a:off x="3696" y="100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y</a:t>
              </a:r>
            </a:p>
          </p:txBody>
        </p:sp>
        <p:sp>
          <p:nvSpPr>
            <p:cNvPr id="62" name="Text Box 17"/>
            <p:cNvSpPr txBox="1">
              <a:spLocks noChangeArrowheads="1"/>
            </p:cNvSpPr>
            <p:nvPr/>
          </p:nvSpPr>
          <p:spPr bwMode="auto">
            <a:xfrm>
              <a:off x="3974" y="259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O</a:t>
              </a:r>
            </a:p>
          </p:txBody>
        </p:sp>
      </p:grpSp>
      <p:sp>
        <p:nvSpPr>
          <p:cNvPr id="63" name="Text Box 18"/>
          <p:cNvSpPr txBox="1">
            <a:spLocks noChangeArrowheads="1"/>
          </p:cNvSpPr>
          <p:nvPr/>
        </p:nvSpPr>
        <p:spPr bwMode="auto">
          <a:xfrm>
            <a:off x="979488" y="727944"/>
            <a:ext cx="83804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它在空间一点</a:t>
            </a:r>
            <a:r>
              <a:rPr lang="en-US" altLang="zh-CN" i="1">
                <a:solidFill>
                  <a:srgbClr val="00FFFF"/>
                </a:solidFill>
                <a:ea typeface="楷体_GB2312" pitchFamily="49" charset="-122"/>
                <a:sym typeface="Symbol" panose="05050102010706020507" pitchFamily="18" charset="2"/>
              </a:rPr>
              <a:t>P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产生的电场强度。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P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点到杆的垂直距离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为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。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)</a:t>
            </a:r>
            <a:endParaRPr lang="en-US" altLang="zh-CN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323850" y="1809031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sp>
        <p:nvSpPr>
          <p:cNvPr id="65" name="Rectangle 20"/>
          <p:cNvSpPr>
            <a:spLocks noChangeArrowheads="1"/>
          </p:cNvSpPr>
          <p:nvPr/>
        </p:nvSpPr>
        <p:spPr bwMode="auto">
          <a:xfrm>
            <a:off x="6007100" y="3977556"/>
            <a:ext cx="76200" cy="152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6" name="Text Box 21"/>
          <p:cNvSpPr txBox="1">
            <a:spLocks noChangeArrowheads="1"/>
          </p:cNvSpPr>
          <p:nvPr/>
        </p:nvSpPr>
        <p:spPr bwMode="auto">
          <a:xfrm>
            <a:off x="5867400" y="4061694"/>
            <a:ext cx="701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>
                <a:solidFill>
                  <a:srgbClr val="00FF00"/>
                </a:solidFill>
                <a:ea typeface="楷体_GB2312" pitchFamily="49" charset="-122"/>
              </a:rPr>
              <a:t>d</a:t>
            </a:r>
            <a:r>
              <a:rPr lang="en-US" altLang="zh-CN" b="0" i="1">
                <a:solidFill>
                  <a:srgbClr val="00FF00"/>
                </a:solidFill>
                <a:ea typeface="楷体_GB2312" pitchFamily="49" charset="-122"/>
              </a:rPr>
              <a:t>q</a:t>
            </a:r>
          </a:p>
        </p:txBody>
      </p:sp>
      <p:sp>
        <p:nvSpPr>
          <p:cNvPr id="67" name="Line 22"/>
          <p:cNvSpPr>
            <a:spLocks noChangeShapeType="1"/>
          </p:cNvSpPr>
          <p:nvPr/>
        </p:nvSpPr>
        <p:spPr bwMode="auto">
          <a:xfrm flipV="1">
            <a:off x="6692900" y="2266231"/>
            <a:ext cx="381000" cy="685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Line 23"/>
          <p:cNvSpPr>
            <a:spLocks noChangeShapeType="1"/>
          </p:cNvSpPr>
          <p:nvPr/>
        </p:nvSpPr>
        <p:spPr bwMode="auto">
          <a:xfrm>
            <a:off x="6692900" y="2266231"/>
            <a:ext cx="381000" cy="0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24"/>
          <p:cNvSpPr>
            <a:spLocks noChangeShapeType="1"/>
          </p:cNvSpPr>
          <p:nvPr/>
        </p:nvSpPr>
        <p:spPr bwMode="auto">
          <a:xfrm flipV="1">
            <a:off x="6692900" y="2266231"/>
            <a:ext cx="0" cy="685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Line 25"/>
          <p:cNvSpPr>
            <a:spLocks noChangeShapeType="1"/>
          </p:cNvSpPr>
          <p:nvPr/>
        </p:nvSpPr>
        <p:spPr bwMode="auto">
          <a:xfrm>
            <a:off x="6692900" y="2952031"/>
            <a:ext cx="381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" name="Line 26"/>
          <p:cNvSpPr>
            <a:spLocks noChangeShapeType="1"/>
          </p:cNvSpPr>
          <p:nvPr/>
        </p:nvSpPr>
        <p:spPr bwMode="auto">
          <a:xfrm>
            <a:off x="7073900" y="2301156"/>
            <a:ext cx="0" cy="685800"/>
          </a:xfrm>
          <a:prstGeom prst="line">
            <a:avLst/>
          </a:prstGeom>
          <a:noFill/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2" name="Objec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389403"/>
              </p:ext>
            </p:extLst>
          </p:nvPr>
        </p:nvGraphicFramePr>
        <p:xfrm>
          <a:off x="1054100" y="1885231"/>
          <a:ext cx="12811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0" name="Equation" r:id="rId3" imgW="1219200" imgH="323918" progId="Equation.3">
                  <p:embed/>
                </p:oleObj>
              </mc:Choice>
              <mc:Fallback>
                <p:oleObj name="Equation" r:id="rId3" imgW="1219200" imgH="32391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1885231"/>
                        <a:ext cx="12811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735822"/>
              </p:ext>
            </p:extLst>
          </p:nvPr>
        </p:nvGraphicFramePr>
        <p:xfrm>
          <a:off x="1054100" y="2424981"/>
          <a:ext cx="21193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1" name="Equation" r:id="rId5" imgW="2057400" imgH="847759" progId="Equation.3">
                  <p:embed/>
                </p:oleObj>
              </mc:Choice>
              <mc:Fallback>
                <p:oleObj name="Equation" r:id="rId5" imgW="2057400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2424981"/>
                        <a:ext cx="21193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897440"/>
              </p:ext>
            </p:extLst>
          </p:nvPr>
        </p:nvGraphicFramePr>
        <p:xfrm>
          <a:off x="1103313" y="4271244"/>
          <a:ext cx="2044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2" name="Equation" r:id="rId7" imgW="1981200" imgH="400152" progId="Equation.3">
                  <p:embed/>
                </p:oleObj>
              </mc:Choice>
              <mc:Fallback>
                <p:oleObj name="Equation" r:id="rId7" imgW="1981200" imgH="40015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4271244"/>
                        <a:ext cx="20447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8649203"/>
              </p:ext>
            </p:extLst>
          </p:nvPr>
        </p:nvGraphicFramePr>
        <p:xfrm>
          <a:off x="1128713" y="3604494"/>
          <a:ext cx="20843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3" name="Equation" r:id="rId9" imgW="2019469" imgH="361882" progId="Equation.3">
                  <p:embed/>
                </p:oleObj>
              </mc:Choice>
              <mc:Fallback>
                <p:oleObj name="Equation" r:id="rId9" imgW="2019469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3604494"/>
                        <a:ext cx="20843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 Box 31"/>
          <p:cNvSpPr txBox="1">
            <a:spLocks noChangeArrowheads="1"/>
          </p:cNvSpPr>
          <p:nvPr/>
        </p:nvSpPr>
        <p:spPr bwMode="auto">
          <a:xfrm>
            <a:off x="949325" y="4780831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由图上的几何关系</a:t>
            </a:r>
            <a:r>
              <a:rPr lang="zh-CN" altLang="en-US" b="0" dirty="0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77" name="Line 32"/>
          <p:cNvSpPr>
            <a:spLocks noChangeShapeType="1"/>
          </p:cNvSpPr>
          <p:nvPr/>
        </p:nvSpPr>
        <p:spPr bwMode="auto">
          <a:xfrm flipV="1">
            <a:off x="5016500" y="2980606"/>
            <a:ext cx="1643063" cy="1114425"/>
          </a:xfrm>
          <a:prstGeom prst="line">
            <a:avLst/>
          </a:prstGeom>
          <a:noFill/>
          <a:ln w="28575">
            <a:solidFill>
              <a:srgbClr val="FFFF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Line 33"/>
          <p:cNvSpPr>
            <a:spLocks noChangeShapeType="1"/>
          </p:cNvSpPr>
          <p:nvPr/>
        </p:nvSpPr>
        <p:spPr bwMode="auto">
          <a:xfrm>
            <a:off x="6692900" y="2910756"/>
            <a:ext cx="914400" cy="1219200"/>
          </a:xfrm>
          <a:prstGeom prst="line">
            <a:avLst/>
          </a:prstGeom>
          <a:noFill/>
          <a:ln w="28575">
            <a:solidFill>
              <a:srgbClr val="FFFF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Text Box 34"/>
          <p:cNvSpPr txBox="1">
            <a:spLocks noChangeArrowheads="1"/>
          </p:cNvSpPr>
          <p:nvPr/>
        </p:nvSpPr>
        <p:spPr bwMode="auto">
          <a:xfrm>
            <a:off x="7583488" y="3533056"/>
            <a:ext cx="44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>
                <a:solidFill>
                  <a:srgbClr val="FF9933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b="0" baseline="-25000">
                <a:solidFill>
                  <a:srgbClr val="FF9933"/>
                </a:solidFill>
                <a:ea typeface="楷体_GB2312" pitchFamily="49" charset="-122"/>
                <a:sym typeface="Symbol" panose="05050102010706020507" pitchFamily="18" charset="2"/>
              </a:rPr>
              <a:t>2</a:t>
            </a:r>
            <a:endParaRPr lang="en-US" altLang="zh-CN" b="0">
              <a:solidFill>
                <a:srgbClr val="FF9933"/>
              </a:solidFill>
              <a:ea typeface="楷体_GB2312" pitchFamily="49" charset="-122"/>
            </a:endParaRPr>
          </a:p>
        </p:txBody>
      </p:sp>
      <p:sp>
        <p:nvSpPr>
          <p:cNvPr id="80" name="Text Box 35"/>
          <p:cNvSpPr txBox="1">
            <a:spLocks noChangeArrowheads="1"/>
          </p:cNvSpPr>
          <p:nvPr/>
        </p:nvSpPr>
        <p:spPr bwMode="auto">
          <a:xfrm>
            <a:off x="5508625" y="3555281"/>
            <a:ext cx="444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>
                <a:solidFill>
                  <a:srgbClr val="FF9933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en-US" altLang="zh-CN" b="0" baseline="-25000">
                <a:solidFill>
                  <a:srgbClr val="FF9933"/>
                </a:solidFill>
                <a:ea typeface="楷体_GB2312" pitchFamily="49" charset="-122"/>
                <a:sym typeface="Symbol" panose="05050102010706020507" pitchFamily="18" charset="2"/>
              </a:rPr>
              <a:t>1</a:t>
            </a:r>
            <a:endParaRPr lang="en-US" altLang="zh-CN" b="0">
              <a:solidFill>
                <a:srgbClr val="FF9933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82" name="Object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0834955"/>
              </p:ext>
            </p:extLst>
          </p:nvPr>
        </p:nvGraphicFramePr>
        <p:xfrm>
          <a:off x="1104900" y="6049244"/>
          <a:ext cx="21447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4" name="Equation" r:id="rId11" imgW="2076365" imgH="323918" progId="Equation.3">
                  <p:embed/>
                </p:oleObj>
              </mc:Choice>
              <mc:Fallback>
                <p:oleObj name="Equation" r:id="rId11" imgW="2076365" imgH="32391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6049244"/>
                        <a:ext cx="2144713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9944410"/>
              </p:ext>
            </p:extLst>
          </p:nvPr>
        </p:nvGraphicFramePr>
        <p:xfrm>
          <a:off x="3721100" y="6071469"/>
          <a:ext cx="3263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5" name="Equation" r:id="rId13" imgW="3200400" imgH="323918" progId="Equation.3">
                  <p:embed/>
                </p:oleObj>
              </mc:Choice>
              <mc:Fallback>
                <p:oleObj name="Equation" r:id="rId13" imgW="3200400" imgH="32391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6071469"/>
                        <a:ext cx="32639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4338089"/>
              </p:ext>
            </p:extLst>
          </p:nvPr>
        </p:nvGraphicFramePr>
        <p:xfrm>
          <a:off x="7035800" y="1809031"/>
          <a:ext cx="4429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6" name="Equation" r:id="rId15" imgW="381000" imgH="285648" progId="Equation.3">
                  <p:embed/>
                </p:oleObj>
              </mc:Choice>
              <mc:Fallback>
                <p:oleObj name="Equation" r:id="rId15" imgW="381000" imgH="28564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5800" y="1809031"/>
                        <a:ext cx="4429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3477544"/>
              </p:ext>
            </p:extLst>
          </p:nvPr>
        </p:nvGraphicFramePr>
        <p:xfrm>
          <a:off x="7200900" y="2723431"/>
          <a:ext cx="5461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7" name="Equation" r:id="rId17" imgW="476165" imgH="361882" progId="Equation.3">
                  <p:embed/>
                </p:oleObj>
              </mc:Choice>
              <mc:Fallback>
                <p:oleObj name="Equation" r:id="rId17" imgW="476165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0900" y="2723431"/>
                        <a:ext cx="5461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329323"/>
              </p:ext>
            </p:extLst>
          </p:nvPr>
        </p:nvGraphicFramePr>
        <p:xfrm>
          <a:off x="6016625" y="2096369"/>
          <a:ext cx="558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8" name="Equation" r:id="rId19" imgW="495469" imgH="400152" progId="Equation.3">
                  <p:embed/>
                </p:oleObj>
              </mc:Choice>
              <mc:Fallback>
                <p:oleObj name="Equation" r:id="rId19" imgW="495469" imgH="40015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25" y="2096369"/>
                        <a:ext cx="5588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Rectangle 42"/>
          <p:cNvSpPr>
            <a:spLocks noChangeArrowheads="1"/>
          </p:cNvSpPr>
          <p:nvPr/>
        </p:nvSpPr>
        <p:spPr bwMode="auto">
          <a:xfrm>
            <a:off x="179388" y="332656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88" name="Rectangle 43"/>
          <p:cNvSpPr>
            <a:spLocks noChangeArrowheads="1"/>
          </p:cNvSpPr>
          <p:nvPr/>
        </p:nvSpPr>
        <p:spPr bwMode="auto">
          <a:xfrm>
            <a:off x="995363" y="332656"/>
            <a:ext cx="714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长为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L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的均匀带电直杆，电荷线密度为</a:t>
            </a:r>
            <a:r>
              <a:rPr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</a:t>
            </a:r>
          </a:p>
        </p:txBody>
      </p:sp>
      <p:sp>
        <p:nvSpPr>
          <p:cNvPr id="89" name="Rectangle 44"/>
          <p:cNvSpPr>
            <a:spLocks noChangeArrowheads="1"/>
          </p:cNvSpPr>
          <p:nvPr/>
        </p:nvSpPr>
        <p:spPr bwMode="auto">
          <a:xfrm>
            <a:off x="333375" y="807319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求：</a:t>
            </a:r>
          </a:p>
        </p:txBody>
      </p:sp>
      <p:sp>
        <p:nvSpPr>
          <p:cNvPr id="90" name="Oval 45"/>
          <p:cNvSpPr>
            <a:spLocks noChangeArrowheads="1"/>
          </p:cNvSpPr>
          <p:nvPr/>
        </p:nvSpPr>
        <p:spPr bwMode="auto">
          <a:xfrm>
            <a:off x="6651625" y="2910756"/>
            <a:ext cx="76200" cy="76200"/>
          </a:xfrm>
          <a:prstGeom prst="ellipse">
            <a:avLst/>
          </a:prstGeom>
          <a:solidFill>
            <a:srgbClr val="FF66FF"/>
          </a:solidFill>
          <a:ln w="9525">
            <a:solidFill>
              <a:srgbClr val="FF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1" name="Arc 46"/>
          <p:cNvSpPr>
            <a:spLocks/>
          </p:cNvSpPr>
          <p:nvPr/>
        </p:nvSpPr>
        <p:spPr bwMode="auto">
          <a:xfrm rot="1681978">
            <a:off x="4932363" y="3645769"/>
            <a:ext cx="735012" cy="827087"/>
          </a:xfrm>
          <a:custGeom>
            <a:avLst/>
            <a:gdLst>
              <a:gd name="T0" fmla="*/ 2147483646 w 17391"/>
              <a:gd name="T1" fmla="*/ 0 h 19541"/>
              <a:gd name="T2" fmla="*/ 2147483646 w 17391"/>
              <a:gd name="T3" fmla="*/ 2147483646 h 19541"/>
              <a:gd name="T4" fmla="*/ 0 w 17391"/>
              <a:gd name="T5" fmla="*/ 2147483646 h 195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391" h="19541" fill="none" extrusionOk="0">
                <a:moveTo>
                  <a:pt x="9203" y="-1"/>
                </a:moveTo>
                <a:cubicBezTo>
                  <a:pt x="12448" y="1528"/>
                  <a:pt x="15262" y="3841"/>
                  <a:pt x="17390" y="6730"/>
                </a:cubicBezTo>
              </a:path>
              <a:path w="17391" h="19541" stroke="0" extrusionOk="0">
                <a:moveTo>
                  <a:pt x="9203" y="-1"/>
                </a:moveTo>
                <a:cubicBezTo>
                  <a:pt x="12448" y="1528"/>
                  <a:pt x="15262" y="3841"/>
                  <a:pt x="17390" y="6730"/>
                </a:cubicBezTo>
                <a:lnTo>
                  <a:pt x="0" y="19541"/>
                </a:lnTo>
                <a:lnTo>
                  <a:pt x="9203" y="-1"/>
                </a:lnTo>
                <a:close/>
              </a:path>
            </a:pathLst>
          </a:custGeom>
          <a:noFill/>
          <a:ln w="19050">
            <a:solidFill>
              <a:srgbClr val="FF9900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Arc 47"/>
          <p:cNvSpPr>
            <a:spLocks/>
          </p:cNvSpPr>
          <p:nvPr/>
        </p:nvSpPr>
        <p:spPr bwMode="auto">
          <a:xfrm rot="1681978">
            <a:off x="7213600" y="3882306"/>
            <a:ext cx="511175" cy="1052513"/>
          </a:xfrm>
          <a:custGeom>
            <a:avLst/>
            <a:gdLst>
              <a:gd name="T0" fmla="*/ 0 w 17353"/>
              <a:gd name="T1" fmla="*/ 2147483646 h 21600"/>
              <a:gd name="T2" fmla="*/ 2147483646 w 17353"/>
              <a:gd name="T3" fmla="*/ 2147483646 h 21600"/>
              <a:gd name="T4" fmla="*/ 2147483646 w 17353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353" h="21600" fill="none" extrusionOk="0">
                <a:moveTo>
                  <a:pt x="0" y="2077"/>
                </a:moveTo>
                <a:cubicBezTo>
                  <a:pt x="2889" y="709"/>
                  <a:pt x="6045" y="-1"/>
                  <a:pt x="9242" y="0"/>
                </a:cubicBezTo>
                <a:cubicBezTo>
                  <a:pt x="12022" y="0"/>
                  <a:pt x="14776" y="536"/>
                  <a:pt x="17353" y="1580"/>
                </a:cubicBezTo>
              </a:path>
              <a:path w="17353" h="21600" stroke="0" extrusionOk="0">
                <a:moveTo>
                  <a:pt x="0" y="2077"/>
                </a:moveTo>
                <a:cubicBezTo>
                  <a:pt x="2889" y="709"/>
                  <a:pt x="6045" y="-1"/>
                  <a:pt x="9242" y="0"/>
                </a:cubicBezTo>
                <a:cubicBezTo>
                  <a:pt x="12022" y="0"/>
                  <a:pt x="14776" y="536"/>
                  <a:pt x="17353" y="1580"/>
                </a:cubicBezTo>
                <a:lnTo>
                  <a:pt x="9242" y="21600"/>
                </a:lnTo>
                <a:lnTo>
                  <a:pt x="0" y="2077"/>
                </a:lnTo>
                <a:close/>
              </a:path>
            </a:pathLst>
          </a:custGeom>
          <a:noFill/>
          <a:ln w="19050">
            <a:solidFill>
              <a:srgbClr val="FF9900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93" name="对象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483376"/>
              </p:ext>
            </p:extLst>
          </p:nvPr>
        </p:nvGraphicFramePr>
        <p:xfrm>
          <a:off x="1084732" y="5153723"/>
          <a:ext cx="3415260" cy="841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39" name="Equation" r:id="rId21" imgW="1600200" imgH="393480" progId="Equation.DSMT4">
                  <p:embed/>
                </p:oleObj>
              </mc:Choice>
              <mc:Fallback>
                <p:oleObj name="Equation" r:id="rId21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84732" y="5153723"/>
                        <a:ext cx="3415260" cy="841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 Box 31"/>
          <p:cNvSpPr txBox="1">
            <a:spLocks noChangeArrowheads="1"/>
          </p:cNvSpPr>
          <p:nvPr/>
        </p:nvSpPr>
        <p:spPr bwMode="auto">
          <a:xfrm>
            <a:off x="3376757" y="3134205"/>
            <a:ext cx="83646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0" dirty="0" smtClean="0">
                <a:solidFill>
                  <a:srgbClr val="00FFFF"/>
                </a:solidFill>
                <a:ea typeface="楷体_GB2312" pitchFamily="49" charset="-122"/>
              </a:rPr>
              <a:t>积分需要统一变量</a:t>
            </a:r>
            <a:endParaRPr lang="zh-CN" altLang="en-US" b="0" dirty="0">
              <a:solidFill>
                <a:srgbClr val="00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60617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3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utoUpdateAnimBg="0"/>
      <p:bldP spid="63" grpId="0" autoUpdateAnimBg="0"/>
      <p:bldP spid="64" grpId="0" autoUpdateAnimBg="0"/>
      <p:bldP spid="65" grpId="0" animBg="1"/>
      <p:bldP spid="66" grpId="0" autoUpdateAnimBg="0"/>
      <p:bldP spid="67" grpId="0" animBg="1"/>
      <p:bldP spid="68" grpId="0" animBg="1"/>
      <p:bldP spid="69" grpId="0" animBg="1"/>
      <p:bldP spid="70" grpId="0" animBg="1"/>
      <p:bldP spid="71" grpId="0" animBg="1"/>
      <p:bldP spid="76" grpId="0" autoUpdateAnimBg="0"/>
      <p:bldP spid="77" grpId="0" animBg="1"/>
      <p:bldP spid="78" grpId="0" animBg="1"/>
      <p:bldP spid="79" grpId="0" autoUpdateAnimBg="0"/>
      <p:bldP spid="80" grpId="0" autoUpdateAnimBg="0"/>
      <p:bldP spid="87" grpId="0" autoUpdateAnimBg="0"/>
      <p:bldP spid="88" grpId="0" autoUpdateAnimBg="0"/>
      <p:bldP spid="89" grpId="0" autoUpdateAnimBg="0"/>
      <p:bldP spid="90" grpId="0" animBg="1"/>
      <p:bldP spid="91" grpId="0" animBg="1"/>
      <p:bldP spid="92" grpId="0" animBg="1"/>
      <p:bldP spid="81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179388" y="1988840"/>
            <a:ext cx="8569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8</a:t>
            </a:r>
            <a:r>
              <a:rPr lang="zh-CN" altLang="en-US" sz="40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章  静电场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252413" y="5889466"/>
            <a:ext cx="8496300" cy="707886"/>
          </a:xfrm>
          <a:prstGeom prst="rect">
            <a:avLst/>
          </a:prstGeom>
          <a:solidFill>
            <a:srgbClr val="33CCCC">
              <a:alpha val="10196"/>
            </a:srgbClr>
          </a:solidFill>
          <a:ln w="9525">
            <a:solidFill>
              <a:srgbClr val="808080">
                <a:alpha val="2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000" dirty="0" smtClean="0">
                <a:solidFill>
                  <a:schemeClr val="bg1"/>
                </a:solidFill>
                <a:ea typeface="楷体_GB2312" pitchFamily="49" charset="-122"/>
              </a:rPr>
              <a:t>2003</a:t>
            </a:r>
            <a:r>
              <a:rPr kumimoji="0" lang="zh-CN" altLang="en-US" sz="2000" dirty="0">
                <a:solidFill>
                  <a:schemeClr val="bg1"/>
                </a:solidFill>
                <a:ea typeface="楷体_GB2312" pitchFamily="49" charset="-122"/>
              </a:rPr>
              <a:t>年</a:t>
            </a:r>
            <a:r>
              <a:rPr kumimoji="0" lang="en-US" altLang="zh-CN" sz="2000" dirty="0">
                <a:solidFill>
                  <a:schemeClr val="bg1"/>
                </a:solidFill>
                <a:ea typeface="楷体_GB2312" pitchFamily="49" charset="-122"/>
              </a:rPr>
              <a:t>4</a:t>
            </a:r>
            <a:r>
              <a:rPr kumimoji="0" lang="zh-CN" altLang="en-US" sz="2000" dirty="0">
                <a:solidFill>
                  <a:schemeClr val="bg1"/>
                </a:solidFill>
                <a:ea typeface="楷体_GB2312" pitchFamily="49" charset="-122"/>
              </a:rPr>
              <a:t>月</a:t>
            </a:r>
            <a:r>
              <a:rPr kumimoji="0" lang="en-US" altLang="zh-CN" sz="2000" dirty="0">
                <a:solidFill>
                  <a:schemeClr val="bg1"/>
                </a:solidFill>
                <a:ea typeface="楷体_GB2312" pitchFamily="49" charset="-122"/>
              </a:rPr>
              <a:t>22</a:t>
            </a:r>
            <a:r>
              <a:rPr kumimoji="0" lang="zh-CN" altLang="en-US" sz="2000" dirty="0">
                <a:solidFill>
                  <a:schemeClr val="bg1"/>
                </a:solidFill>
                <a:ea typeface="楷体_GB2312" pitchFamily="49" charset="-122"/>
              </a:rPr>
              <a:t>日，三峡工程左岸电厂</a:t>
            </a:r>
            <a:r>
              <a:rPr kumimoji="0" lang="en-US" altLang="zh-CN" sz="2000" dirty="0">
                <a:solidFill>
                  <a:schemeClr val="bg1"/>
                </a:solidFill>
                <a:ea typeface="楷体_GB2312" pitchFamily="49" charset="-122"/>
              </a:rPr>
              <a:t>2</a:t>
            </a:r>
            <a:r>
              <a:rPr kumimoji="0" lang="zh-CN" altLang="en-US" sz="2000" dirty="0">
                <a:solidFill>
                  <a:schemeClr val="bg1"/>
                </a:solidFill>
                <a:ea typeface="楷体_GB2312" pitchFamily="49" charset="-122"/>
              </a:rPr>
              <a:t>号机组定子顺利完成整体吊装</a:t>
            </a:r>
            <a:r>
              <a:rPr kumimoji="0" lang="zh-CN" altLang="en-US" sz="2000" dirty="0" smtClean="0">
                <a:solidFill>
                  <a:schemeClr val="bg1"/>
                </a:solidFill>
                <a:ea typeface="楷体_GB2312" pitchFamily="49" charset="-122"/>
              </a:rPr>
              <a:t>。三峡水电站</a:t>
            </a:r>
            <a:r>
              <a:rPr kumimoji="0" lang="en-US" altLang="zh-CN" sz="2000" dirty="0">
                <a:solidFill>
                  <a:schemeClr val="bg1"/>
                </a:solidFill>
                <a:ea typeface="楷体_GB2312" pitchFamily="49" charset="-122"/>
              </a:rPr>
              <a:t>70</a:t>
            </a:r>
            <a:r>
              <a:rPr kumimoji="0" lang="zh-CN" altLang="en-US" sz="2000" dirty="0">
                <a:solidFill>
                  <a:schemeClr val="bg1"/>
                </a:solidFill>
                <a:ea typeface="楷体_GB2312" pitchFamily="49" charset="-122"/>
              </a:rPr>
              <a:t>万千瓦机组</a:t>
            </a:r>
            <a:r>
              <a:rPr kumimoji="0" lang="en-US" altLang="zh-CN" sz="2000" dirty="0">
                <a:solidFill>
                  <a:schemeClr val="bg1"/>
                </a:solidFill>
                <a:ea typeface="楷体_GB2312" pitchFamily="49" charset="-122"/>
              </a:rPr>
              <a:t>26</a:t>
            </a:r>
            <a:r>
              <a:rPr kumimoji="0" lang="zh-CN" altLang="en-US" sz="2000" dirty="0">
                <a:solidFill>
                  <a:schemeClr val="bg1"/>
                </a:solidFill>
                <a:ea typeface="楷体_GB2312" pitchFamily="49" charset="-122"/>
              </a:rPr>
              <a:t>台，总</a:t>
            </a:r>
            <a:r>
              <a:rPr kumimoji="0" lang="zh-CN" altLang="en-US" sz="2000" dirty="0" smtClean="0">
                <a:solidFill>
                  <a:schemeClr val="bg1"/>
                </a:solidFill>
                <a:ea typeface="楷体_GB2312" pitchFamily="49" charset="-122"/>
              </a:rPr>
              <a:t>装机</a:t>
            </a:r>
            <a:r>
              <a:rPr kumimoji="0" lang="en-US" altLang="zh-CN" sz="2000" dirty="0" smtClean="0">
                <a:solidFill>
                  <a:schemeClr val="bg1"/>
                </a:solidFill>
                <a:ea typeface="楷体_GB2312" pitchFamily="49" charset="-122"/>
              </a:rPr>
              <a:t>2240</a:t>
            </a:r>
            <a:r>
              <a:rPr kumimoji="0" lang="zh-CN" altLang="en-US" sz="2000" dirty="0" smtClean="0">
                <a:solidFill>
                  <a:schemeClr val="bg1"/>
                </a:solidFill>
                <a:ea typeface="楷体_GB2312" pitchFamily="49" charset="-122"/>
              </a:rPr>
              <a:t>万</a:t>
            </a:r>
            <a:r>
              <a:rPr kumimoji="0" lang="zh-CN" altLang="en-US" sz="2000" dirty="0">
                <a:solidFill>
                  <a:schemeClr val="bg1"/>
                </a:solidFill>
                <a:ea typeface="楷体_GB2312" pitchFamily="49" charset="-122"/>
              </a:rPr>
              <a:t>千瓦，是当今世界最大</a:t>
            </a:r>
            <a:r>
              <a:rPr kumimoji="0" lang="zh-CN" altLang="en-US" sz="2000" dirty="0" smtClean="0">
                <a:solidFill>
                  <a:schemeClr val="bg1"/>
                </a:solidFill>
                <a:ea typeface="楷体_GB2312" pitchFamily="49" charset="-122"/>
              </a:rPr>
              <a:t>的</a:t>
            </a:r>
            <a:r>
              <a:rPr kumimoji="0" lang="zh-CN" altLang="en-US" sz="2000" dirty="0">
                <a:solidFill>
                  <a:schemeClr val="bg1"/>
                </a:solidFill>
                <a:ea typeface="楷体_GB2312" pitchFamily="49" charset="-122"/>
              </a:rPr>
              <a:t>水</a:t>
            </a:r>
            <a:r>
              <a:rPr kumimoji="0" lang="zh-CN" altLang="en-US" sz="2000" dirty="0" smtClean="0">
                <a:solidFill>
                  <a:schemeClr val="bg1"/>
                </a:solidFill>
                <a:ea typeface="楷体_GB2312" pitchFamily="49" charset="-122"/>
              </a:rPr>
              <a:t>电站</a:t>
            </a:r>
            <a:r>
              <a:rPr kumimoji="0" lang="zh-CN" altLang="en-US" sz="2000" dirty="0">
                <a:solidFill>
                  <a:schemeClr val="bg1"/>
                </a:solidFill>
                <a:ea typeface="楷体_GB2312" pitchFamily="49" charset="-122"/>
              </a:rPr>
              <a:t>。</a:t>
            </a:r>
          </a:p>
        </p:txBody>
      </p:sp>
      <p:pic>
        <p:nvPicPr>
          <p:cNvPr id="32" name="Picture 4" descr="图片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674714"/>
            <a:ext cx="4897438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179388" y="1041822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• 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电磁作用是物质世界中最普遍的相互作用之一 </a:t>
            </a: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7164388" y="1041822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宏观与微观</a:t>
            </a: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6783388" y="1127547"/>
            <a:ext cx="381000" cy="295275"/>
          </a:xfrm>
          <a:prstGeom prst="rightArrow">
            <a:avLst>
              <a:gd name="adj1" fmla="val 50000"/>
              <a:gd name="adj2" fmla="val 3225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1331913" y="1545060"/>
            <a:ext cx="285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静电场 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2700338" y="1545060"/>
            <a:ext cx="215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稳恒磁场 </a:t>
            </a:r>
          </a:p>
        </p:txBody>
      </p:sp>
      <p:sp>
        <p:nvSpPr>
          <p:cNvPr id="39" name="Text Box 11"/>
          <p:cNvSpPr txBox="1">
            <a:spLocks noChangeArrowheads="1"/>
          </p:cNvSpPr>
          <p:nvPr/>
        </p:nvSpPr>
        <p:spPr bwMode="auto">
          <a:xfrm>
            <a:off x="4356100" y="154506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变化的电磁场 </a:t>
            </a:r>
          </a:p>
        </p:txBody>
      </p:sp>
      <p:sp>
        <p:nvSpPr>
          <p:cNvPr id="40" name="Text Box 12"/>
          <p:cNvSpPr txBox="1">
            <a:spLocks noChangeArrowheads="1"/>
          </p:cNvSpPr>
          <p:nvPr/>
        </p:nvSpPr>
        <p:spPr bwMode="auto">
          <a:xfrm>
            <a:off x="468313" y="1545060"/>
            <a:ext cx="2519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内容： </a:t>
            </a:r>
          </a:p>
        </p:txBody>
      </p:sp>
      <p:sp>
        <p:nvSpPr>
          <p:cNvPr id="41" name="AutoShape 13"/>
          <p:cNvSpPr>
            <a:spLocks noChangeArrowheads="1"/>
          </p:cNvSpPr>
          <p:nvPr/>
        </p:nvSpPr>
        <p:spPr bwMode="auto">
          <a:xfrm>
            <a:off x="6554788" y="1660947"/>
            <a:ext cx="457200" cy="295275"/>
          </a:xfrm>
          <a:prstGeom prst="rightArrow">
            <a:avLst>
              <a:gd name="adj1" fmla="val 50000"/>
              <a:gd name="adj2" fmla="val 38710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2" name="Text Box 14"/>
          <p:cNvSpPr txBox="1">
            <a:spLocks noChangeArrowheads="1"/>
          </p:cNvSpPr>
          <p:nvPr/>
        </p:nvSpPr>
        <p:spPr bwMode="auto">
          <a:xfrm>
            <a:off x="7088188" y="1575222"/>
            <a:ext cx="1828800" cy="830997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C000"/>
                </a:solidFill>
                <a:ea typeface="仿宋_GB2312" pitchFamily="49" charset="-122"/>
              </a:rPr>
              <a:t>麦克斯韦</a:t>
            </a:r>
            <a:r>
              <a:rPr lang="zh-CN" altLang="en-US" dirty="0" smtClean="0">
                <a:solidFill>
                  <a:srgbClr val="FFC000"/>
                </a:solidFill>
                <a:ea typeface="楷体_GB2312" pitchFamily="49" charset="-122"/>
              </a:rPr>
              <a:t>电磁场</a:t>
            </a:r>
            <a:r>
              <a:rPr lang="zh-CN" altLang="en-US" dirty="0">
                <a:solidFill>
                  <a:srgbClr val="FFC000"/>
                </a:solidFill>
                <a:ea typeface="楷体_GB2312" pitchFamily="49" charset="-122"/>
              </a:rPr>
              <a:t>理论</a:t>
            </a:r>
          </a:p>
        </p:txBody>
      </p:sp>
      <p:sp>
        <p:nvSpPr>
          <p:cNvPr id="43" name="Line 15"/>
          <p:cNvSpPr>
            <a:spLocks noChangeShapeType="1"/>
          </p:cNvSpPr>
          <p:nvPr/>
        </p:nvSpPr>
        <p:spPr bwMode="auto">
          <a:xfrm>
            <a:off x="1560513" y="2002260"/>
            <a:ext cx="9906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16"/>
          <p:cNvSpPr>
            <a:spLocks noChangeShapeType="1"/>
          </p:cNvSpPr>
          <p:nvPr/>
        </p:nvSpPr>
        <p:spPr bwMode="auto">
          <a:xfrm>
            <a:off x="2932113" y="2002260"/>
            <a:ext cx="11430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17"/>
          <p:cNvSpPr>
            <a:spLocks noChangeShapeType="1"/>
          </p:cNvSpPr>
          <p:nvPr/>
        </p:nvSpPr>
        <p:spPr bwMode="auto">
          <a:xfrm>
            <a:off x="4572000" y="1976860"/>
            <a:ext cx="19050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69046" y="397137"/>
            <a:ext cx="861060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66FF33"/>
                </a:solidFill>
                <a:latin typeface="Times New Roman" panose="02020603050405020304" pitchFamily="18" charset="0"/>
                <a:ea typeface="楷体_GB2312"/>
              </a:rPr>
              <a:t>电磁学  </a:t>
            </a:r>
            <a:r>
              <a:rPr kumimoji="1" lang="en-US" altLang="zh-CN" sz="2400" b="1" dirty="0">
                <a:solidFill>
                  <a:srgbClr val="66FF33"/>
                </a:solidFill>
                <a:latin typeface="Times New Roman" panose="02020603050405020304" pitchFamily="18" charset="0"/>
                <a:ea typeface="楷体_GB2312"/>
              </a:rPr>
              <a:t>——  </a:t>
            </a:r>
            <a:r>
              <a:rPr kumimoji="1" lang="zh-CN" altLang="en-US" sz="2400" b="1" dirty="0">
                <a:solidFill>
                  <a:srgbClr val="FFFF66"/>
                </a:solidFill>
                <a:latin typeface="仿宋_GB2312" pitchFamily="49" charset="-122"/>
                <a:ea typeface="楷体_GB2312"/>
              </a:rPr>
              <a:t>研究物质电磁运动、电磁相互作用规律及其</a:t>
            </a:r>
            <a:r>
              <a:rPr kumimoji="1" lang="zh-CN" altLang="en-US" sz="2400" b="1" dirty="0" smtClean="0">
                <a:solidFill>
                  <a:srgbClr val="FFFF66"/>
                </a:solidFill>
                <a:latin typeface="仿宋_GB2312" pitchFamily="49" charset="-122"/>
                <a:ea typeface="楷体_GB2312"/>
              </a:rPr>
              <a:t>应用</a:t>
            </a:r>
            <a:endParaRPr kumimoji="1" lang="zh-CN" altLang="en-US" sz="2400" b="1" dirty="0">
              <a:solidFill>
                <a:srgbClr val="FFFF66"/>
              </a:solidFill>
              <a:latin typeface="仿宋_GB2312" pitchFamily="49" charset="-122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10486060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4" grpId="0" autoUpdateAnimBg="0"/>
      <p:bldP spid="35" grpId="0" autoUpdateAnimBg="0"/>
      <p:bldP spid="36" grpId="0" animBg="1"/>
      <p:bldP spid="37" grpId="0" autoUpdateAnimBg="0"/>
      <p:bldP spid="38" grpId="0" autoUpdateAnimBg="0"/>
      <p:bldP spid="39" grpId="0" autoUpdateAnimBg="0"/>
      <p:bldP spid="40" grpId="0" autoUpdateAnimBg="0"/>
      <p:bldP spid="41" grpId="0" animBg="1"/>
      <p:bldP spid="42" grpId="0" animBg="1" autoUpdateAnimBg="0"/>
      <p:bldP spid="43" grpId="0" animBg="1"/>
      <p:bldP spid="44" grpId="0" animBg="1"/>
      <p:bldP spid="45" grpId="0" animBg="1"/>
      <p:bldP spid="18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73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496234"/>
              </p:ext>
            </p:extLst>
          </p:nvPr>
        </p:nvGraphicFramePr>
        <p:xfrm>
          <a:off x="4211638" y="260648"/>
          <a:ext cx="2882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2" name="Equation" r:id="rId3" imgW="2819400" imgH="847759" progId="Equation.3">
                  <p:embed/>
                </p:oleObj>
              </mc:Choice>
              <mc:Fallback>
                <p:oleObj name="Equation" r:id="rId3" imgW="2819400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60648"/>
                        <a:ext cx="28829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39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445663"/>
              </p:ext>
            </p:extLst>
          </p:nvPr>
        </p:nvGraphicFramePr>
        <p:xfrm>
          <a:off x="827088" y="260648"/>
          <a:ext cx="29194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3" name="Equation" r:id="rId5" imgW="2857669" imgH="847759" progId="Equation.3">
                  <p:embed/>
                </p:oleObj>
              </mc:Choice>
              <mc:Fallback>
                <p:oleObj name="Equation" r:id="rId5" imgW="2857669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0648"/>
                        <a:ext cx="29194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1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912741"/>
              </p:ext>
            </p:extLst>
          </p:nvPr>
        </p:nvGraphicFramePr>
        <p:xfrm>
          <a:off x="903288" y="2483148"/>
          <a:ext cx="152241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4" name="Equation" r:id="rId7" imgW="1457283" imgH="514350" progId="Equation.3">
                  <p:embed/>
                </p:oleObj>
              </mc:Choice>
              <mc:Fallback>
                <p:oleObj name="Equation" r:id="rId7" imgW="1457283" imgH="5143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2483148"/>
                        <a:ext cx="1522412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2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5536911"/>
              </p:ext>
            </p:extLst>
          </p:nvPr>
        </p:nvGraphicFramePr>
        <p:xfrm>
          <a:off x="938213" y="1398885"/>
          <a:ext cx="14986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5" name="Equation" r:id="rId9" imgW="1428835" imgH="514350" progId="Equation.3">
                  <p:embed/>
                </p:oleObj>
              </mc:Choice>
              <mc:Fallback>
                <p:oleObj name="Equation" r:id="rId9" imgW="1428835" imgH="5143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1398885"/>
                        <a:ext cx="14986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44" name="Text Box 8"/>
          <p:cNvSpPr txBox="1">
            <a:spLocks noChangeArrowheads="1"/>
          </p:cNvSpPr>
          <p:nvPr/>
        </p:nvSpPr>
        <p:spPr bwMode="auto">
          <a:xfrm>
            <a:off x="762000" y="3686473"/>
            <a:ext cx="2441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lang="en-US" altLang="zh-CN" i="1">
                <a:solidFill>
                  <a:srgbClr val="66FFFF"/>
                </a:solidFill>
              </a:rPr>
              <a:t>a </a:t>
            </a:r>
            <a:r>
              <a:rPr lang="en-US" altLang="zh-CN">
                <a:solidFill>
                  <a:srgbClr val="66FFFF"/>
                </a:solidFill>
              </a:rPr>
              <a:t>&gt;&gt; </a:t>
            </a:r>
            <a:r>
              <a:rPr lang="en-US" altLang="zh-CN" i="1">
                <a:solidFill>
                  <a:srgbClr val="66FFFF"/>
                </a:solidFill>
              </a:rPr>
              <a:t>L</a:t>
            </a:r>
            <a:r>
              <a:rPr lang="en-US" altLang="zh-CN" i="1">
                <a:solidFill>
                  <a:srgbClr val="FFFFFF"/>
                </a:solidFill>
                <a:latin typeface="宋体" panose="02010600030101010101" pitchFamily="2" charset="-122"/>
              </a:rPr>
              <a:t>  </a:t>
            </a:r>
            <a:endParaRPr lang="en-US" altLang="zh-CN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244745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131488"/>
              </p:ext>
            </p:extLst>
          </p:nvPr>
        </p:nvGraphicFramePr>
        <p:xfrm>
          <a:off x="1616075" y="4609058"/>
          <a:ext cx="93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6" name="Equation" r:id="rId11" imgW="876469" imgH="361882" progId="Equation.3">
                  <p:embed/>
                </p:oleObj>
              </mc:Choice>
              <mc:Fallback>
                <p:oleObj name="Equation" r:id="rId11" imgW="876469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4609058"/>
                        <a:ext cx="939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6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867618"/>
              </p:ext>
            </p:extLst>
          </p:nvPr>
        </p:nvGraphicFramePr>
        <p:xfrm>
          <a:off x="2997200" y="4386808"/>
          <a:ext cx="18145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7" name="Equation" r:id="rId13" imgW="1752600" imgH="847759" progId="Equation.3">
                  <p:embed/>
                </p:oleObj>
              </mc:Choice>
              <mc:Fallback>
                <p:oleObj name="Equation" r:id="rId13" imgW="1752600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4386808"/>
                        <a:ext cx="18145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7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822018"/>
              </p:ext>
            </p:extLst>
          </p:nvPr>
        </p:nvGraphicFramePr>
        <p:xfrm>
          <a:off x="5437188" y="1268710"/>
          <a:ext cx="33004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8" name="Equation" r:id="rId15" imgW="3238669" imgH="847759" progId="Equation.3">
                  <p:embed/>
                </p:oleObj>
              </mc:Choice>
              <mc:Fallback>
                <p:oleObj name="Equation" r:id="rId15" imgW="3238669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188" y="1268710"/>
                        <a:ext cx="33004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8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372800"/>
              </p:ext>
            </p:extLst>
          </p:nvPr>
        </p:nvGraphicFramePr>
        <p:xfrm>
          <a:off x="2438400" y="1268710"/>
          <a:ext cx="2806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29" name="Equation" r:id="rId17" imgW="2743200" imgH="847759" progId="Equation.3">
                  <p:embed/>
                </p:oleObj>
              </mc:Choice>
              <mc:Fallback>
                <p:oleObj name="Equation" r:id="rId17" imgW="2743200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68710"/>
                        <a:ext cx="2806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9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3689307"/>
              </p:ext>
            </p:extLst>
          </p:nvPr>
        </p:nvGraphicFramePr>
        <p:xfrm>
          <a:off x="5476875" y="2348210"/>
          <a:ext cx="3390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0" name="Equation" r:id="rId19" imgW="3324352" imgH="847759" progId="Equation.3">
                  <p:embed/>
                </p:oleObj>
              </mc:Choice>
              <mc:Fallback>
                <p:oleObj name="Equation" r:id="rId19" imgW="3324352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75" y="2348210"/>
                        <a:ext cx="33909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50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4063301"/>
              </p:ext>
            </p:extLst>
          </p:nvPr>
        </p:nvGraphicFramePr>
        <p:xfrm>
          <a:off x="2525713" y="2348210"/>
          <a:ext cx="27670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1" name="Equation" r:id="rId21" imgW="2705269" imgH="847759" progId="Equation.3">
                  <p:embed/>
                </p:oleObj>
              </mc:Choice>
              <mc:Fallback>
                <p:oleObj name="Equation" r:id="rId21" imgW="2705269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2348210"/>
                        <a:ext cx="27670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51" name="Rectangle 15"/>
          <p:cNvSpPr>
            <a:spLocks noChangeArrowheads="1"/>
          </p:cNvSpPr>
          <p:nvPr/>
        </p:nvSpPr>
        <p:spPr bwMode="auto">
          <a:xfrm>
            <a:off x="762000" y="3140373"/>
            <a:ext cx="1314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讨论：</a:t>
            </a:r>
          </a:p>
        </p:txBody>
      </p:sp>
      <p:sp>
        <p:nvSpPr>
          <p:cNvPr id="244752" name="AutoShape 16"/>
          <p:cNvSpPr>
            <a:spLocks noChangeAspect="1" noChangeArrowheads="1"/>
          </p:cNvSpPr>
          <p:nvPr/>
        </p:nvSpPr>
        <p:spPr bwMode="auto">
          <a:xfrm>
            <a:off x="366713" y="3127673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4753" name="Rectangle 17"/>
          <p:cNvSpPr>
            <a:spLocks noChangeArrowheads="1"/>
          </p:cNvSpPr>
          <p:nvPr/>
        </p:nvSpPr>
        <p:spPr bwMode="auto">
          <a:xfrm>
            <a:off x="2249488" y="3683298"/>
            <a:ext cx="3924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杆可以看成</a:t>
            </a:r>
            <a:r>
              <a:rPr lang="zh-CN" altLang="en-US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点电荷（</a:t>
            </a:r>
            <a:r>
              <a:rPr lang="zh-CN" altLang="en-US" dirty="0" smtClean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计算过程见附图</a:t>
            </a:r>
            <a:r>
              <a:rPr lang="zh-CN" altLang="en-US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dirty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784225" y="5135860"/>
            <a:ext cx="390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无限长带电直线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19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7301635"/>
              </p:ext>
            </p:extLst>
          </p:nvPr>
        </p:nvGraphicFramePr>
        <p:xfrm>
          <a:off x="868363" y="5681960"/>
          <a:ext cx="838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2" name="Equation" r:id="rId23" imgW="771483" imgH="352391" progId="Equation.3">
                  <p:embed/>
                </p:oleObj>
              </mc:Choice>
              <mc:Fallback>
                <p:oleObj name="Equation" r:id="rId23" imgW="771483" imgH="35239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5681960"/>
                        <a:ext cx="838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347369"/>
              </p:ext>
            </p:extLst>
          </p:nvPr>
        </p:nvGraphicFramePr>
        <p:xfrm>
          <a:off x="874713" y="6250285"/>
          <a:ext cx="9001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3" name="Equation" r:id="rId25" imgW="838200" imgH="352391" progId="Equation.3">
                  <p:embed/>
                </p:oleObj>
              </mc:Choice>
              <mc:Fallback>
                <p:oleObj name="Equation" r:id="rId25" imgW="838200" imgH="35239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6250285"/>
                        <a:ext cx="9001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9358574"/>
              </p:ext>
            </p:extLst>
          </p:nvPr>
        </p:nvGraphicFramePr>
        <p:xfrm>
          <a:off x="3338513" y="5647035"/>
          <a:ext cx="16621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4" name="Equation" r:id="rId27" imgW="1600200" imgH="847759" progId="Equation.3">
                  <p:embed/>
                </p:oleObj>
              </mc:Choice>
              <mc:Fallback>
                <p:oleObj name="Equation" r:id="rId27" imgW="1600200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8513" y="5647035"/>
                        <a:ext cx="1662112" cy="9144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939823"/>
              </p:ext>
            </p:extLst>
          </p:nvPr>
        </p:nvGraphicFramePr>
        <p:xfrm>
          <a:off x="5504337" y="5909754"/>
          <a:ext cx="93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5" name="Equation" r:id="rId29" imgW="876469" imgH="361882" progId="Equation.3">
                  <p:embed/>
                </p:oleObj>
              </mc:Choice>
              <mc:Fallback>
                <p:oleObj name="Equation" r:id="rId29" imgW="876469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4337" y="5909754"/>
                        <a:ext cx="939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AutoShape 30"/>
          <p:cNvSpPr>
            <a:spLocks/>
          </p:cNvSpPr>
          <p:nvPr/>
        </p:nvSpPr>
        <p:spPr bwMode="auto">
          <a:xfrm>
            <a:off x="1887538" y="5793085"/>
            <a:ext cx="80962" cy="762000"/>
          </a:xfrm>
          <a:prstGeom prst="rightBrace">
            <a:avLst>
              <a:gd name="adj1" fmla="val 78432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AutoShape 31"/>
          <p:cNvSpPr>
            <a:spLocks noChangeArrowheads="1"/>
          </p:cNvSpPr>
          <p:nvPr/>
        </p:nvSpPr>
        <p:spPr bwMode="auto">
          <a:xfrm>
            <a:off x="2344738" y="5962948"/>
            <a:ext cx="533400" cy="206375"/>
          </a:xfrm>
          <a:prstGeom prst="rightArrow">
            <a:avLst>
              <a:gd name="adj1" fmla="val 50000"/>
              <a:gd name="adj2" fmla="val 64615"/>
            </a:avLst>
          </a:prstGeom>
          <a:solidFill>
            <a:srgbClr val="9966FF">
              <a:alpha val="52156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61000" y="2959801"/>
            <a:ext cx="3505200" cy="3278188"/>
            <a:chOff x="5461000" y="2959801"/>
            <a:chExt cx="3505200" cy="3278188"/>
          </a:xfrm>
        </p:grpSpPr>
        <p:grpSp>
          <p:nvGrpSpPr>
            <p:cNvPr id="25" name="Group 2"/>
            <p:cNvGrpSpPr>
              <a:grpSpLocks/>
            </p:cNvGrpSpPr>
            <p:nvPr/>
          </p:nvGrpSpPr>
          <p:grpSpPr bwMode="auto">
            <a:xfrm>
              <a:off x="6465888" y="4217101"/>
              <a:ext cx="1049337" cy="1597025"/>
              <a:chOff x="3417" y="1800"/>
              <a:chExt cx="661" cy="1006"/>
            </a:xfrm>
          </p:grpSpPr>
          <p:sp>
            <p:nvSpPr>
              <p:cNvPr id="26" name="Line 3"/>
              <p:cNvSpPr>
                <a:spLocks noChangeShapeType="1"/>
              </p:cNvSpPr>
              <p:nvPr/>
            </p:nvSpPr>
            <p:spPr bwMode="auto">
              <a:xfrm flipV="1">
                <a:off x="3694" y="1800"/>
                <a:ext cx="384" cy="672"/>
              </a:xfrm>
              <a:prstGeom prst="line">
                <a:avLst/>
              </a:prstGeom>
              <a:noFill/>
              <a:ln w="28575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Text Box 4"/>
              <p:cNvSpPr txBox="1">
                <a:spLocks noChangeArrowheads="1"/>
              </p:cNvSpPr>
              <p:nvPr/>
            </p:nvSpPr>
            <p:spPr bwMode="auto">
              <a:xfrm>
                <a:off x="3654" y="2012"/>
                <a:ext cx="34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0" i="1">
                    <a:solidFill>
                      <a:srgbClr val="66FFFF"/>
                    </a:solidFill>
                    <a:ea typeface="楷体_GB2312" pitchFamily="49" charset="-122"/>
                  </a:rPr>
                  <a:t>r</a:t>
                </a:r>
              </a:p>
            </p:txBody>
          </p:sp>
          <p:sp>
            <p:nvSpPr>
              <p:cNvPr id="28" name="Text Box 5"/>
              <p:cNvSpPr txBox="1">
                <a:spLocks noChangeArrowheads="1"/>
              </p:cNvSpPr>
              <p:nvPr/>
            </p:nvSpPr>
            <p:spPr bwMode="auto">
              <a:xfrm>
                <a:off x="3780" y="2232"/>
                <a:ext cx="2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0" i="1">
                    <a:solidFill>
                      <a:srgbClr val="66FFFF"/>
                    </a:solidFill>
                    <a:ea typeface="楷体_GB2312" pitchFamily="49" charset="-122"/>
                    <a:sym typeface="Symbol" panose="05050102010706020507" pitchFamily="18" charset="2"/>
                  </a:rPr>
                  <a:t></a:t>
                </a:r>
              </a:p>
            </p:txBody>
          </p:sp>
          <p:sp>
            <p:nvSpPr>
              <p:cNvPr id="29" name="Arc 6"/>
              <p:cNvSpPr>
                <a:spLocks/>
              </p:cNvSpPr>
              <p:nvPr/>
            </p:nvSpPr>
            <p:spPr bwMode="auto">
              <a:xfrm rot="1681978">
                <a:off x="3417" y="2285"/>
                <a:ext cx="441" cy="521"/>
              </a:xfrm>
              <a:custGeom>
                <a:avLst/>
                <a:gdLst>
                  <a:gd name="T0" fmla="*/ 0 w 16554"/>
                  <a:gd name="T1" fmla="*/ 0 h 19541"/>
                  <a:gd name="T2" fmla="*/ 0 w 16554"/>
                  <a:gd name="T3" fmla="*/ 0 h 19541"/>
                  <a:gd name="T4" fmla="*/ 0 w 16554"/>
                  <a:gd name="T5" fmla="*/ 0 h 1954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554" h="19541" fill="none" extrusionOk="0">
                    <a:moveTo>
                      <a:pt x="9203" y="-1"/>
                    </a:moveTo>
                    <a:cubicBezTo>
                      <a:pt x="12034" y="1333"/>
                      <a:pt x="14542" y="3266"/>
                      <a:pt x="16553" y="5665"/>
                    </a:cubicBezTo>
                  </a:path>
                  <a:path w="16554" h="19541" stroke="0" extrusionOk="0">
                    <a:moveTo>
                      <a:pt x="9203" y="-1"/>
                    </a:moveTo>
                    <a:cubicBezTo>
                      <a:pt x="12034" y="1333"/>
                      <a:pt x="14542" y="3266"/>
                      <a:pt x="16553" y="5665"/>
                    </a:cubicBezTo>
                    <a:lnTo>
                      <a:pt x="0" y="19541"/>
                    </a:lnTo>
                    <a:lnTo>
                      <a:pt x="9203" y="-1"/>
                    </a:lnTo>
                    <a:close/>
                  </a:path>
                </a:pathLst>
              </a:custGeom>
              <a:noFill/>
              <a:ln w="19050">
                <a:solidFill>
                  <a:srgbClr val="00FFFF"/>
                </a:solidFill>
                <a:round/>
                <a:headEnd type="triangle" w="sm" len="lg"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0" name="Group 7"/>
            <p:cNvGrpSpPr>
              <a:grpSpLocks/>
            </p:cNvGrpSpPr>
            <p:nvPr/>
          </p:nvGrpSpPr>
          <p:grpSpPr bwMode="auto">
            <a:xfrm>
              <a:off x="7502525" y="4255201"/>
              <a:ext cx="336550" cy="1066800"/>
              <a:chOff x="4646" y="1584"/>
              <a:chExt cx="212" cy="672"/>
            </a:xfrm>
          </p:grpSpPr>
          <p:sp>
            <p:nvSpPr>
              <p:cNvPr id="31" name="Text Box 8"/>
              <p:cNvSpPr txBox="1">
                <a:spLocks noChangeArrowheads="1"/>
              </p:cNvSpPr>
              <p:nvPr/>
            </p:nvSpPr>
            <p:spPr bwMode="auto">
              <a:xfrm>
                <a:off x="4646" y="185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b="0" i="1">
                    <a:solidFill>
                      <a:srgbClr val="FFFF66"/>
                    </a:solidFill>
                    <a:ea typeface="楷体_GB2312" pitchFamily="49" charset="-122"/>
                  </a:rPr>
                  <a:t>a</a:t>
                </a:r>
              </a:p>
            </p:txBody>
          </p:sp>
          <p:sp>
            <p:nvSpPr>
              <p:cNvPr id="32" name="Line 9"/>
              <p:cNvSpPr>
                <a:spLocks noChangeShapeType="1"/>
              </p:cNvSpPr>
              <p:nvPr/>
            </p:nvSpPr>
            <p:spPr bwMode="auto">
              <a:xfrm>
                <a:off x="4656" y="1584"/>
                <a:ext cx="0" cy="672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5829300" y="5293426"/>
              <a:ext cx="2592388" cy="152400"/>
            </a:xfrm>
            <a:prstGeom prst="rect">
              <a:avLst/>
            </a:prstGeom>
            <a:gradFill rotWithShape="0">
              <a:gsLst>
                <a:gs pos="0">
                  <a:srgbClr val="764776"/>
                </a:gs>
                <a:gs pos="50000">
                  <a:srgbClr val="FF99FF"/>
                </a:gs>
                <a:gs pos="100000">
                  <a:srgbClr val="7647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6969125" y="3874201"/>
              <a:ext cx="3968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66"/>
                  </a:solidFill>
                  <a:ea typeface="楷体_GB2312" pitchFamily="49" charset="-122"/>
                </a:rPr>
                <a:t>P</a:t>
              </a:r>
            </a:p>
          </p:txBody>
        </p:sp>
        <p:grpSp>
          <p:nvGrpSpPr>
            <p:cNvPr id="35" name="Group 12"/>
            <p:cNvGrpSpPr>
              <a:grpSpLocks/>
            </p:cNvGrpSpPr>
            <p:nvPr/>
          </p:nvGrpSpPr>
          <p:grpSpPr bwMode="auto">
            <a:xfrm>
              <a:off x="5461000" y="2959801"/>
              <a:ext cx="3505200" cy="3048000"/>
              <a:chOff x="2784" y="1008"/>
              <a:chExt cx="2208" cy="1920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V="1">
                <a:off x="4080" y="1104"/>
                <a:ext cx="0" cy="146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2784" y="2566"/>
                <a:ext cx="220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Text Box 15"/>
              <p:cNvSpPr txBox="1">
                <a:spLocks noChangeArrowheads="1"/>
              </p:cNvSpPr>
              <p:nvPr/>
            </p:nvSpPr>
            <p:spPr bwMode="auto">
              <a:xfrm>
                <a:off x="4742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i="1">
                    <a:solidFill>
                      <a:srgbClr val="FFFFFF"/>
                    </a:solidFill>
                    <a:ea typeface="楷体_GB2312" pitchFamily="49" charset="-122"/>
                  </a:rPr>
                  <a:t>x</a:t>
                </a:r>
              </a:p>
            </p:txBody>
          </p:sp>
          <p:sp>
            <p:nvSpPr>
              <p:cNvPr id="39" name="Text Box 16"/>
              <p:cNvSpPr txBox="1">
                <a:spLocks noChangeArrowheads="1"/>
              </p:cNvSpPr>
              <p:nvPr/>
            </p:nvSpPr>
            <p:spPr bwMode="auto">
              <a:xfrm>
                <a:off x="3696" y="1008"/>
                <a:ext cx="20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i="1">
                    <a:solidFill>
                      <a:srgbClr val="FFFFFF"/>
                    </a:solidFill>
                    <a:ea typeface="楷体_GB2312" pitchFamily="49" charset="-122"/>
                  </a:rPr>
                  <a:t>y</a:t>
                </a:r>
              </a:p>
            </p:txBody>
          </p:sp>
          <p:sp>
            <p:nvSpPr>
              <p:cNvPr id="40" name="Text Box 17"/>
              <p:cNvSpPr txBox="1">
                <a:spLocks noChangeArrowheads="1"/>
              </p:cNvSpPr>
              <p:nvPr/>
            </p:nvSpPr>
            <p:spPr bwMode="auto">
              <a:xfrm>
                <a:off x="3974" y="2592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i="1">
                    <a:solidFill>
                      <a:srgbClr val="FFFFFF"/>
                    </a:solidFill>
                    <a:ea typeface="楷体_GB2312" pitchFamily="49" charset="-122"/>
                  </a:rPr>
                  <a:t>O</a:t>
                </a:r>
              </a:p>
            </p:txBody>
          </p:sp>
        </p:grpSp>
        <p:sp>
          <p:nvSpPr>
            <p:cNvPr id="41" name="Rectangle 20"/>
            <p:cNvSpPr>
              <a:spLocks noChangeArrowheads="1"/>
            </p:cNvSpPr>
            <p:nvPr/>
          </p:nvSpPr>
          <p:spPr bwMode="auto">
            <a:xfrm>
              <a:off x="6832600" y="5280726"/>
              <a:ext cx="76200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6692900" y="5364864"/>
              <a:ext cx="7016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>
                  <a:solidFill>
                    <a:srgbClr val="00FF00"/>
                  </a:solidFill>
                  <a:ea typeface="楷体_GB2312" pitchFamily="49" charset="-122"/>
                </a:rPr>
                <a:t>d</a:t>
              </a:r>
              <a:r>
                <a:rPr lang="en-US" altLang="zh-CN" b="0" i="1">
                  <a:solidFill>
                    <a:srgbClr val="00FF00"/>
                  </a:solidFill>
                  <a:ea typeface="楷体_GB2312" pitchFamily="49" charset="-122"/>
                </a:rPr>
                <a:t>q</a:t>
              </a:r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 flipV="1">
              <a:off x="7518400" y="3569401"/>
              <a:ext cx="381000" cy="68580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23"/>
            <p:cNvSpPr>
              <a:spLocks noChangeShapeType="1"/>
            </p:cNvSpPr>
            <p:nvPr/>
          </p:nvSpPr>
          <p:spPr bwMode="auto">
            <a:xfrm>
              <a:off x="7518400" y="3569401"/>
              <a:ext cx="38100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 flipV="1">
              <a:off x="7518400" y="3569401"/>
              <a:ext cx="0" cy="68580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7518400" y="4255201"/>
              <a:ext cx="381000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7899400" y="3604326"/>
              <a:ext cx="0" cy="6858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32"/>
            <p:cNvSpPr>
              <a:spLocks noChangeShapeType="1"/>
            </p:cNvSpPr>
            <p:nvPr/>
          </p:nvSpPr>
          <p:spPr bwMode="auto">
            <a:xfrm flipV="1">
              <a:off x="5842000" y="4283776"/>
              <a:ext cx="1643063" cy="1114425"/>
            </a:xfrm>
            <a:prstGeom prst="line">
              <a:avLst/>
            </a:prstGeom>
            <a:noFill/>
            <a:ln w="28575">
              <a:solidFill>
                <a:srgbClr val="FFFF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33"/>
            <p:cNvSpPr>
              <a:spLocks noChangeShapeType="1"/>
            </p:cNvSpPr>
            <p:nvPr/>
          </p:nvSpPr>
          <p:spPr bwMode="auto">
            <a:xfrm>
              <a:off x="7518400" y="4213926"/>
              <a:ext cx="914400" cy="1219200"/>
            </a:xfrm>
            <a:prstGeom prst="line">
              <a:avLst/>
            </a:prstGeom>
            <a:noFill/>
            <a:ln w="28575">
              <a:solidFill>
                <a:srgbClr val="FFFF6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Text Box 34"/>
            <p:cNvSpPr txBox="1">
              <a:spLocks noChangeArrowheads="1"/>
            </p:cNvSpPr>
            <p:nvPr/>
          </p:nvSpPr>
          <p:spPr bwMode="auto">
            <a:xfrm>
              <a:off x="8408988" y="4836226"/>
              <a:ext cx="444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FF9933"/>
                  </a:solidFill>
                  <a:ea typeface="楷体_GB2312" pitchFamily="49" charset="-122"/>
                  <a:sym typeface="Symbol" panose="05050102010706020507" pitchFamily="18" charset="2"/>
                </a:rPr>
                <a:t></a:t>
              </a:r>
              <a:r>
                <a:rPr lang="en-US" altLang="zh-CN" b="0" baseline="-25000">
                  <a:solidFill>
                    <a:srgbClr val="FF9933"/>
                  </a:solidFill>
                  <a:ea typeface="楷体_GB2312" pitchFamily="49" charset="-122"/>
                  <a:sym typeface="Symbol" panose="05050102010706020507" pitchFamily="18" charset="2"/>
                </a:rPr>
                <a:t>2</a:t>
              </a:r>
              <a:endParaRPr lang="en-US" altLang="zh-CN" b="0">
                <a:solidFill>
                  <a:srgbClr val="FF9933"/>
                </a:solidFill>
                <a:ea typeface="楷体_GB2312" pitchFamily="49" charset="-122"/>
              </a:endParaRPr>
            </a:p>
          </p:txBody>
        </p:sp>
        <p:sp>
          <p:nvSpPr>
            <p:cNvPr id="51" name="Text Box 35"/>
            <p:cNvSpPr txBox="1">
              <a:spLocks noChangeArrowheads="1"/>
            </p:cNvSpPr>
            <p:nvPr/>
          </p:nvSpPr>
          <p:spPr bwMode="auto">
            <a:xfrm>
              <a:off x="6334125" y="4858451"/>
              <a:ext cx="4445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FF9933"/>
                  </a:solidFill>
                  <a:ea typeface="楷体_GB2312" pitchFamily="49" charset="-122"/>
                  <a:sym typeface="Symbol" panose="05050102010706020507" pitchFamily="18" charset="2"/>
                </a:rPr>
                <a:t></a:t>
              </a:r>
              <a:r>
                <a:rPr lang="en-US" altLang="zh-CN" b="0" baseline="-25000">
                  <a:solidFill>
                    <a:srgbClr val="FF9933"/>
                  </a:solidFill>
                  <a:ea typeface="楷体_GB2312" pitchFamily="49" charset="-122"/>
                  <a:sym typeface="Symbol" panose="05050102010706020507" pitchFamily="18" charset="2"/>
                </a:rPr>
                <a:t>1</a:t>
              </a:r>
              <a:endParaRPr lang="en-US" altLang="zh-CN" b="0">
                <a:solidFill>
                  <a:srgbClr val="FF9933"/>
                </a:solidFill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52" name="Objec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55132637"/>
                </p:ext>
              </p:extLst>
            </p:nvPr>
          </p:nvGraphicFramePr>
          <p:xfrm>
            <a:off x="7861300" y="3112201"/>
            <a:ext cx="442913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36" name="Equation" r:id="rId31" imgW="381000" imgH="285648" progId="Equation.3">
                    <p:embed/>
                  </p:oleObj>
                </mc:Choice>
                <mc:Fallback>
                  <p:oleObj name="Equation" r:id="rId31" imgW="381000" imgH="285648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61300" y="3112201"/>
                          <a:ext cx="442913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4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21588919"/>
                </p:ext>
              </p:extLst>
            </p:nvPr>
          </p:nvGraphicFramePr>
          <p:xfrm>
            <a:off x="8026400" y="4026601"/>
            <a:ext cx="546100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37" name="Equation" r:id="rId33" imgW="476165" imgH="361882" progId="Equation.3">
                    <p:embed/>
                  </p:oleObj>
                </mc:Choice>
                <mc:Fallback>
                  <p:oleObj name="Equation" r:id="rId33" imgW="476165" imgH="36188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26400" y="4026601"/>
                          <a:ext cx="546100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4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058408"/>
                </p:ext>
              </p:extLst>
            </p:nvPr>
          </p:nvGraphicFramePr>
          <p:xfrm>
            <a:off x="6842125" y="3399539"/>
            <a:ext cx="5588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38" name="Equation" r:id="rId35" imgW="495469" imgH="400152" progId="Equation.3">
                    <p:embed/>
                  </p:oleObj>
                </mc:Choice>
                <mc:Fallback>
                  <p:oleObj name="Equation" r:id="rId35" imgW="495469" imgH="400152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2125" y="3399539"/>
                          <a:ext cx="558800" cy="469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7477125" y="4213926"/>
              <a:ext cx="76200" cy="76200"/>
            </a:xfrm>
            <a:prstGeom prst="ellipse">
              <a:avLst/>
            </a:prstGeom>
            <a:solidFill>
              <a:srgbClr val="FF66FF"/>
            </a:solidFill>
            <a:ln w="9525">
              <a:solidFill>
                <a:srgbClr val="FF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Arc 46"/>
            <p:cNvSpPr>
              <a:spLocks/>
            </p:cNvSpPr>
            <p:nvPr/>
          </p:nvSpPr>
          <p:spPr bwMode="auto">
            <a:xfrm rot="1681978">
              <a:off x="5757863" y="4948939"/>
              <a:ext cx="735012" cy="827087"/>
            </a:xfrm>
            <a:custGeom>
              <a:avLst/>
              <a:gdLst>
                <a:gd name="T0" fmla="*/ 2147483646 w 17391"/>
                <a:gd name="T1" fmla="*/ 0 h 19541"/>
                <a:gd name="T2" fmla="*/ 2147483646 w 17391"/>
                <a:gd name="T3" fmla="*/ 2147483646 h 19541"/>
                <a:gd name="T4" fmla="*/ 0 w 17391"/>
                <a:gd name="T5" fmla="*/ 2147483646 h 195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391" h="19541" fill="none" extrusionOk="0">
                  <a:moveTo>
                    <a:pt x="9203" y="-1"/>
                  </a:moveTo>
                  <a:cubicBezTo>
                    <a:pt x="12448" y="1528"/>
                    <a:pt x="15262" y="3841"/>
                    <a:pt x="17390" y="6730"/>
                  </a:cubicBezTo>
                </a:path>
                <a:path w="17391" h="19541" stroke="0" extrusionOk="0">
                  <a:moveTo>
                    <a:pt x="9203" y="-1"/>
                  </a:moveTo>
                  <a:cubicBezTo>
                    <a:pt x="12448" y="1528"/>
                    <a:pt x="15262" y="3841"/>
                    <a:pt x="17390" y="6730"/>
                  </a:cubicBezTo>
                  <a:lnTo>
                    <a:pt x="0" y="19541"/>
                  </a:lnTo>
                  <a:lnTo>
                    <a:pt x="9203" y="-1"/>
                  </a:lnTo>
                  <a:close/>
                </a:path>
              </a:pathLst>
            </a:custGeom>
            <a:noFill/>
            <a:ln w="19050">
              <a:solidFill>
                <a:srgbClr val="FF99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Arc 47"/>
            <p:cNvSpPr>
              <a:spLocks/>
            </p:cNvSpPr>
            <p:nvPr/>
          </p:nvSpPr>
          <p:spPr bwMode="auto">
            <a:xfrm rot="1681978">
              <a:off x="8039100" y="5185476"/>
              <a:ext cx="511175" cy="1052513"/>
            </a:xfrm>
            <a:custGeom>
              <a:avLst/>
              <a:gdLst>
                <a:gd name="T0" fmla="*/ 0 w 17353"/>
                <a:gd name="T1" fmla="*/ 2147483646 h 21600"/>
                <a:gd name="T2" fmla="*/ 2147483646 w 17353"/>
                <a:gd name="T3" fmla="*/ 2147483646 h 21600"/>
                <a:gd name="T4" fmla="*/ 2147483646 w 17353"/>
                <a:gd name="T5" fmla="*/ 2147483646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353" h="21600" fill="none" extrusionOk="0">
                  <a:moveTo>
                    <a:pt x="0" y="2077"/>
                  </a:moveTo>
                  <a:cubicBezTo>
                    <a:pt x="2889" y="709"/>
                    <a:pt x="6045" y="-1"/>
                    <a:pt x="9242" y="0"/>
                  </a:cubicBezTo>
                  <a:cubicBezTo>
                    <a:pt x="12022" y="0"/>
                    <a:pt x="14776" y="536"/>
                    <a:pt x="17353" y="1580"/>
                  </a:cubicBezTo>
                </a:path>
                <a:path w="17353" h="21600" stroke="0" extrusionOk="0">
                  <a:moveTo>
                    <a:pt x="0" y="2077"/>
                  </a:moveTo>
                  <a:cubicBezTo>
                    <a:pt x="2889" y="709"/>
                    <a:pt x="6045" y="-1"/>
                    <a:pt x="9242" y="0"/>
                  </a:cubicBezTo>
                  <a:cubicBezTo>
                    <a:pt x="12022" y="0"/>
                    <a:pt x="14776" y="536"/>
                    <a:pt x="17353" y="1580"/>
                  </a:cubicBezTo>
                  <a:lnTo>
                    <a:pt x="9242" y="21600"/>
                  </a:lnTo>
                  <a:lnTo>
                    <a:pt x="0" y="2077"/>
                  </a:lnTo>
                  <a:close/>
                </a:path>
              </a:pathLst>
            </a:custGeom>
            <a:noFill/>
            <a:ln w="19050">
              <a:solidFill>
                <a:srgbClr val="FF9900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52353" y="-11999"/>
            <a:ext cx="5383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402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4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4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4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4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4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244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4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24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24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4" grpId="0" autoUpdateAnimBg="0"/>
      <p:bldP spid="244751" grpId="0" autoUpdateAnimBg="0"/>
      <p:bldP spid="244753" grpId="0"/>
      <p:bldP spid="18" grpId="0" autoUpdateAnimBg="0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Line 2"/>
          <p:cNvSpPr>
            <a:spLocks noChangeShapeType="1"/>
          </p:cNvSpPr>
          <p:nvPr/>
        </p:nvSpPr>
        <p:spPr bwMode="auto">
          <a:xfrm flipV="1">
            <a:off x="7845425" y="895176"/>
            <a:ext cx="287338" cy="1444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715" name="Line 3"/>
          <p:cNvSpPr>
            <a:spLocks noChangeShapeType="1"/>
          </p:cNvSpPr>
          <p:nvPr/>
        </p:nvSpPr>
        <p:spPr bwMode="auto">
          <a:xfrm flipH="1">
            <a:off x="8132763" y="945976"/>
            <a:ext cx="1587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721" name="Rectangle 9"/>
          <p:cNvSpPr>
            <a:spLocks noChangeArrowheads="1"/>
          </p:cNvSpPr>
          <p:nvPr/>
        </p:nvSpPr>
        <p:spPr bwMode="auto">
          <a:xfrm>
            <a:off x="979488" y="895176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圆环轴线上任一点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P 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处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的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电场强度</a:t>
            </a:r>
          </a:p>
        </p:txBody>
      </p:sp>
      <p:sp>
        <p:nvSpPr>
          <p:cNvPr id="243722" name="Oval 10"/>
          <p:cNvSpPr>
            <a:spLocks noChangeArrowheads="1"/>
          </p:cNvSpPr>
          <p:nvPr/>
        </p:nvSpPr>
        <p:spPr bwMode="auto">
          <a:xfrm>
            <a:off x="6915150" y="2698576"/>
            <a:ext cx="1905000" cy="914400"/>
          </a:xfrm>
          <a:prstGeom prst="ellipse">
            <a:avLst/>
          </a:prstGeom>
          <a:noFill/>
          <a:ln w="76200">
            <a:pattFill prst="narHorz">
              <a:fgClr>
                <a:srgbClr val="FFCCFF"/>
              </a:fgClr>
              <a:bgClr>
                <a:srgbClr val="FFFF00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003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3723" name="Line 11"/>
          <p:cNvSpPr>
            <a:spLocks noChangeShapeType="1"/>
          </p:cNvSpPr>
          <p:nvPr/>
        </p:nvSpPr>
        <p:spPr bwMode="auto">
          <a:xfrm flipH="1">
            <a:off x="7143750" y="3155776"/>
            <a:ext cx="762000" cy="304800"/>
          </a:xfrm>
          <a:prstGeom prst="line">
            <a:avLst/>
          </a:prstGeom>
          <a:noFill/>
          <a:ln w="19050">
            <a:solidFill>
              <a:srgbClr val="FFCC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724" name="Text Box 12"/>
          <p:cNvSpPr txBox="1">
            <a:spLocks noChangeArrowheads="1"/>
          </p:cNvSpPr>
          <p:nvPr/>
        </p:nvSpPr>
        <p:spPr bwMode="auto">
          <a:xfrm>
            <a:off x="7356475" y="2816051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CCFF"/>
                </a:solidFill>
                <a:ea typeface="楷体_GB2312" pitchFamily="49" charset="-122"/>
              </a:rPr>
              <a:t>R</a:t>
            </a:r>
          </a:p>
        </p:txBody>
      </p:sp>
      <p:sp>
        <p:nvSpPr>
          <p:cNvPr id="243725" name="Text Box 13"/>
          <p:cNvSpPr txBox="1">
            <a:spLocks noChangeArrowheads="1"/>
          </p:cNvSpPr>
          <p:nvPr/>
        </p:nvSpPr>
        <p:spPr bwMode="auto">
          <a:xfrm>
            <a:off x="7432675" y="1301576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66"/>
                </a:solidFill>
                <a:ea typeface="楷体_GB2312" pitchFamily="49" charset="-122"/>
              </a:rPr>
              <a:t>P</a:t>
            </a:r>
          </a:p>
        </p:txBody>
      </p:sp>
      <p:sp>
        <p:nvSpPr>
          <p:cNvPr id="243726" name="Text Box 14"/>
          <p:cNvSpPr txBox="1">
            <a:spLocks noChangeArrowheads="1"/>
          </p:cNvSpPr>
          <p:nvPr/>
        </p:nvSpPr>
        <p:spPr bwMode="auto">
          <a:xfrm>
            <a:off x="319088" y="1496838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sp>
        <p:nvSpPr>
          <p:cNvPr id="243727" name="Rectangle 15"/>
          <p:cNvSpPr>
            <a:spLocks noChangeArrowheads="1"/>
          </p:cNvSpPr>
          <p:nvPr/>
        </p:nvSpPr>
        <p:spPr bwMode="auto">
          <a:xfrm>
            <a:off x="7103599" y="3401307"/>
            <a:ext cx="76200" cy="76200"/>
          </a:xfrm>
          <a:prstGeom prst="rect">
            <a:avLst/>
          </a:prstGeom>
          <a:solidFill>
            <a:srgbClr val="66CCFF"/>
          </a:solidFill>
          <a:ln w="9525">
            <a:solidFill>
              <a:srgbClr val="66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3728" name="Text Box 16"/>
          <p:cNvSpPr txBox="1">
            <a:spLocks noChangeArrowheads="1"/>
          </p:cNvSpPr>
          <p:nvPr/>
        </p:nvSpPr>
        <p:spPr bwMode="auto">
          <a:xfrm>
            <a:off x="6828562" y="3398726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err="1">
                <a:solidFill>
                  <a:srgbClr val="66FFFF"/>
                </a:solidFill>
                <a:ea typeface="楷体_GB2312" pitchFamily="49" charset="-122"/>
              </a:rPr>
              <a:t>d</a:t>
            </a:r>
            <a:r>
              <a:rPr lang="en-US" altLang="zh-CN" i="1" dirty="0" err="1">
                <a:solidFill>
                  <a:srgbClr val="66FFFF"/>
                </a:solidFill>
                <a:ea typeface="楷体_GB2312" pitchFamily="49" charset="-122"/>
              </a:rPr>
              <a:t>q</a:t>
            </a:r>
            <a:endParaRPr lang="en-US" altLang="zh-CN" i="1" dirty="0">
              <a:solidFill>
                <a:srgbClr val="66FFFF"/>
              </a:solidFill>
              <a:ea typeface="楷体_GB2312" pitchFamily="49" charset="-122"/>
            </a:endParaRPr>
          </a:p>
        </p:txBody>
      </p:sp>
      <p:graphicFrame>
        <p:nvGraphicFramePr>
          <p:cNvPr id="243729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843237"/>
              </p:ext>
            </p:extLst>
          </p:nvPr>
        </p:nvGraphicFramePr>
        <p:xfrm>
          <a:off x="1169547" y="1717748"/>
          <a:ext cx="1244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1" name="Equation" r:id="rId3" imgW="1181269" imgH="323918" progId="Equation.3">
                  <p:embed/>
                </p:oleObj>
              </mc:Choice>
              <mc:Fallback>
                <p:oleObj name="Equation" r:id="rId3" imgW="1181269" imgH="32391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547" y="1717748"/>
                        <a:ext cx="1244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3730" name="Group 18"/>
          <p:cNvGrpSpPr>
            <a:grpSpLocks/>
          </p:cNvGrpSpPr>
          <p:nvPr/>
        </p:nvGrpSpPr>
        <p:grpSpPr bwMode="auto">
          <a:xfrm>
            <a:off x="7348538" y="526876"/>
            <a:ext cx="938212" cy="2819400"/>
            <a:chOff x="4502" y="1658"/>
            <a:chExt cx="591" cy="1776"/>
          </a:xfrm>
        </p:grpSpPr>
        <p:sp>
          <p:nvSpPr>
            <p:cNvPr id="22572" name="Text Box 19"/>
            <p:cNvSpPr txBox="1">
              <a:spLocks noChangeArrowheads="1"/>
            </p:cNvSpPr>
            <p:nvPr/>
          </p:nvSpPr>
          <p:spPr bwMode="auto">
            <a:xfrm>
              <a:off x="4838" y="314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O</a:t>
              </a:r>
            </a:p>
          </p:txBody>
        </p:sp>
        <p:sp>
          <p:nvSpPr>
            <p:cNvPr id="22573" name="Line 20"/>
            <p:cNvSpPr>
              <a:spLocks noChangeShapeType="1"/>
            </p:cNvSpPr>
            <p:nvPr/>
          </p:nvSpPr>
          <p:spPr bwMode="auto">
            <a:xfrm flipV="1">
              <a:off x="4837" y="1728"/>
              <a:ext cx="0" cy="48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4" name="Text Box 21"/>
            <p:cNvSpPr txBox="1">
              <a:spLocks noChangeArrowheads="1"/>
            </p:cNvSpPr>
            <p:nvPr/>
          </p:nvSpPr>
          <p:spPr bwMode="auto">
            <a:xfrm>
              <a:off x="4502" y="165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x</a:t>
              </a:r>
            </a:p>
          </p:txBody>
        </p:sp>
      </p:grpSp>
      <p:sp>
        <p:nvSpPr>
          <p:cNvPr id="243734" name="Line 22"/>
          <p:cNvSpPr>
            <a:spLocks noChangeShapeType="1"/>
          </p:cNvSpPr>
          <p:nvPr/>
        </p:nvSpPr>
        <p:spPr bwMode="auto">
          <a:xfrm flipV="1">
            <a:off x="7905750" y="869776"/>
            <a:ext cx="228600" cy="533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735" name="Line 23"/>
          <p:cNvSpPr>
            <a:spLocks noChangeShapeType="1"/>
          </p:cNvSpPr>
          <p:nvPr/>
        </p:nvSpPr>
        <p:spPr bwMode="auto">
          <a:xfrm flipV="1">
            <a:off x="7877175" y="985663"/>
            <a:ext cx="0" cy="457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736" name="Line 24"/>
          <p:cNvSpPr>
            <a:spLocks noChangeShapeType="1"/>
          </p:cNvSpPr>
          <p:nvPr/>
        </p:nvSpPr>
        <p:spPr bwMode="auto">
          <a:xfrm flipV="1">
            <a:off x="7905750" y="1290463"/>
            <a:ext cx="228600" cy="152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3737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093722"/>
              </p:ext>
            </p:extLst>
          </p:nvPr>
        </p:nvGraphicFramePr>
        <p:xfrm>
          <a:off x="807965" y="3229297"/>
          <a:ext cx="2082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2" name="Equation" r:id="rId5" imgW="2019469" imgH="361882" progId="Equation.3">
                  <p:embed/>
                </p:oleObj>
              </mc:Choice>
              <mc:Fallback>
                <p:oleObj name="Equation" r:id="rId5" imgW="2019469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965" y="3229297"/>
                        <a:ext cx="2082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38" name="Line 26"/>
          <p:cNvSpPr>
            <a:spLocks noChangeShapeType="1"/>
          </p:cNvSpPr>
          <p:nvPr/>
        </p:nvSpPr>
        <p:spPr bwMode="auto">
          <a:xfrm flipV="1">
            <a:off x="7126288" y="1479376"/>
            <a:ext cx="762000" cy="1981200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739" name="Text Box 27"/>
          <p:cNvSpPr txBox="1">
            <a:spLocks noChangeArrowheads="1"/>
          </p:cNvSpPr>
          <p:nvPr/>
        </p:nvSpPr>
        <p:spPr bwMode="auto">
          <a:xfrm>
            <a:off x="7204075" y="1927051"/>
            <a:ext cx="43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66"/>
                </a:solidFill>
                <a:ea typeface="楷体_GB2312" pitchFamily="49" charset="-122"/>
              </a:rPr>
              <a:t>r</a:t>
            </a:r>
          </a:p>
        </p:txBody>
      </p:sp>
      <p:sp>
        <p:nvSpPr>
          <p:cNvPr id="243740" name="Freeform 28"/>
          <p:cNvSpPr>
            <a:spLocks/>
          </p:cNvSpPr>
          <p:nvPr/>
        </p:nvSpPr>
        <p:spPr bwMode="auto">
          <a:xfrm>
            <a:off x="7775575" y="1806401"/>
            <a:ext cx="107950" cy="74612"/>
          </a:xfrm>
          <a:custGeom>
            <a:avLst/>
            <a:gdLst>
              <a:gd name="T0" fmla="*/ 0 w 68"/>
              <a:gd name="T1" fmla="*/ 0 h 47"/>
              <a:gd name="T2" fmla="*/ 2147483646 w 68"/>
              <a:gd name="T3" fmla="*/ 2147483646 h 4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8" h="47">
                <a:moveTo>
                  <a:pt x="0" y="0"/>
                </a:moveTo>
                <a:cubicBezTo>
                  <a:pt x="15" y="47"/>
                  <a:pt x="19" y="45"/>
                  <a:pt x="68" y="45"/>
                </a:cubicBezTo>
              </a:path>
            </a:pathLst>
          </a:custGeom>
          <a:noFill/>
          <a:ln w="28575" cmpd="sng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741" name="Text Box 29"/>
          <p:cNvSpPr txBox="1">
            <a:spLocks noChangeArrowheads="1"/>
          </p:cNvSpPr>
          <p:nvPr/>
        </p:nvSpPr>
        <p:spPr bwMode="auto">
          <a:xfrm>
            <a:off x="7485063" y="2047701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66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endParaRPr lang="en-US" altLang="zh-CN" i="1">
              <a:solidFill>
                <a:srgbClr val="FFFF66"/>
              </a:solidFill>
              <a:ea typeface="楷体_GB2312" pitchFamily="49" charset="-122"/>
            </a:endParaRPr>
          </a:p>
        </p:txBody>
      </p:sp>
      <p:graphicFrame>
        <p:nvGraphicFramePr>
          <p:cNvPr id="243744" name="Objec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959586"/>
              </p:ext>
            </p:extLst>
          </p:nvPr>
        </p:nvGraphicFramePr>
        <p:xfrm>
          <a:off x="8207375" y="488776"/>
          <a:ext cx="4429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3" name="Equation" r:id="rId7" imgW="381000" imgH="285648" progId="Equation.3">
                  <p:embed/>
                </p:oleObj>
              </mc:Choice>
              <mc:Fallback>
                <p:oleObj name="Equation" r:id="rId7" imgW="381000" imgH="28564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75" y="488776"/>
                        <a:ext cx="4429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45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90276"/>
              </p:ext>
            </p:extLst>
          </p:nvPr>
        </p:nvGraphicFramePr>
        <p:xfrm>
          <a:off x="7153275" y="928513"/>
          <a:ext cx="5476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4" name="Equation" r:id="rId9" imgW="476165" imgH="361882" progId="Equation.3">
                  <p:embed/>
                </p:oleObj>
              </mc:Choice>
              <mc:Fallback>
                <p:oleObj name="Equation" r:id="rId9" imgW="476165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3275" y="928513"/>
                        <a:ext cx="5476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46" name="Object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909263"/>
              </p:ext>
            </p:extLst>
          </p:nvPr>
        </p:nvGraphicFramePr>
        <p:xfrm>
          <a:off x="8061325" y="1341263"/>
          <a:ext cx="5715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5" name="Equation" r:id="rId11" imgW="504952" imgH="352391" progId="Equation.3">
                  <p:embed/>
                </p:oleObj>
              </mc:Choice>
              <mc:Fallback>
                <p:oleObj name="Equation" r:id="rId11" imgW="504952" imgH="35239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1325" y="1341263"/>
                        <a:ext cx="5715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47" name="Line 35"/>
          <p:cNvSpPr>
            <a:spLocks noChangeShapeType="1"/>
          </p:cNvSpPr>
          <p:nvPr/>
        </p:nvSpPr>
        <p:spPr bwMode="auto">
          <a:xfrm flipV="1">
            <a:off x="7888288" y="1479376"/>
            <a:ext cx="0" cy="16764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748" name="Rectangle 36"/>
          <p:cNvSpPr>
            <a:spLocks noChangeArrowheads="1"/>
          </p:cNvSpPr>
          <p:nvPr/>
        </p:nvSpPr>
        <p:spPr bwMode="auto">
          <a:xfrm>
            <a:off x="165100" y="333201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3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243749" name="Rectangle 37"/>
          <p:cNvSpPr>
            <a:spLocks noChangeArrowheads="1"/>
          </p:cNvSpPr>
          <p:nvPr/>
        </p:nvSpPr>
        <p:spPr bwMode="auto">
          <a:xfrm>
            <a:off x="993775" y="344313"/>
            <a:ext cx="7218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半径为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R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的均匀带电细圆环，带电量为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q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>
              <a:solidFill>
                <a:srgbClr val="66FFFF"/>
              </a:solidFill>
              <a:ea typeface="楷体_GB2312" pitchFamily="49" charset="-122"/>
            </a:endParaRPr>
          </a:p>
        </p:txBody>
      </p:sp>
      <p:sp>
        <p:nvSpPr>
          <p:cNvPr id="243750" name="Text Box 38"/>
          <p:cNvSpPr txBox="1">
            <a:spLocks noChangeArrowheads="1"/>
          </p:cNvSpPr>
          <p:nvPr/>
        </p:nvSpPr>
        <p:spPr bwMode="auto">
          <a:xfrm>
            <a:off x="319088" y="872951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求：</a:t>
            </a:r>
          </a:p>
        </p:txBody>
      </p:sp>
      <p:sp>
        <p:nvSpPr>
          <p:cNvPr id="243751" name="Oval 39"/>
          <p:cNvSpPr>
            <a:spLocks noChangeArrowheads="1"/>
          </p:cNvSpPr>
          <p:nvPr/>
        </p:nvSpPr>
        <p:spPr bwMode="auto">
          <a:xfrm>
            <a:off x="7847013" y="1403176"/>
            <a:ext cx="76200" cy="76200"/>
          </a:xfrm>
          <a:prstGeom prst="ellipse">
            <a:avLst/>
          </a:prstGeom>
          <a:solidFill>
            <a:srgbClr val="FFFF66"/>
          </a:solidFill>
          <a:ln w="9525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3752" name="Rectangle 40"/>
          <p:cNvSpPr>
            <a:spLocks noChangeArrowheads="1"/>
          </p:cNvSpPr>
          <p:nvPr/>
        </p:nvSpPr>
        <p:spPr bwMode="auto">
          <a:xfrm>
            <a:off x="8561388" y="2835101"/>
            <a:ext cx="76200" cy="76200"/>
          </a:xfrm>
          <a:prstGeom prst="rect">
            <a:avLst/>
          </a:prstGeom>
          <a:solidFill>
            <a:srgbClr val="66CCFF"/>
          </a:solidFill>
          <a:ln w="9525">
            <a:solidFill>
              <a:srgbClr val="66CC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3753" name="Line 41"/>
          <p:cNvSpPr>
            <a:spLocks noChangeShapeType="1"/>
          </p:cNvSpPr>
          <p:nvPr/>
        </p:nvSpPr>
        <p:spPr bwMode="auto">
          <a:xfrm rot="-180000">
            <a:off x="7916863" y="1471438"/>
            <a:ext cx="647700" cy="136842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3754" name="Line 42"/>
          <p:cNvSpPr>
            <a:spLocks noChangeShapeType="1"/>
          </p:cNvSpPr>
          <p:nvPr/>
        </p:nvSpPr>
        <p:spPr bwMode="auto">
          <a:xfrm rot="-180000" flipH="1" flipV="1">
            <a:off x="7715250" y="1107901"/>
            <a:ext cx="144463" cy="32385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43755" name="Objec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371900"/>
              </p:ext>
            </p:extLst>
          </p:nvPr>
        </p:nvGraphicFramePr>
        <p:xfrm>
          <a:off x="5524853" y="2562485"/>
          <a:ext cx="965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6" name="Equation" r:id="rId13" imgW="895435" imgH="352391" progId="Equation.3">
                  <p:embed/>
                </p:oleObj>
              </mc:Choice>
              <mc:Fallback>
                <p:oleObj name="Equation" r:id="rId13" imgW="895435" imgH="35239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853" y="2562485"/>
                        <a:ext cx="965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56" name="Text Box 44"/>
          <p:cNvSpPr txBox="1">
            <a:spLocks noChangeArrowheads="1"/>
          </p:cNvSpPr>
          <p:nvPr/>
        </p:nvSpPr>
        <p:spPr bwMode="auto">
          <a:xfrm>
            <a:off x="729456" y="2525538"/>
            <a:ext cx="477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由于圆环上电荷分布关于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x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轴对称 </a:t>
            </a:r>
          </a:p>
        </p:txBody>
      </p:sp>
      <p:graphicFrame>
        <p:nvGraphicFramePr>
          <p:cNvPr id="243757" name="Objec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820348"/>
              </p:ext>
            </p:extLst>
          </p:nvPr>
        </p:nvGraphicFramePr>
        <p:xfrm>
          <a:off x="2890765" y="1442863"/>
          <a:ext cx="19542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7" name="公式" r:id="rId15" imgW="1886035" imgH="847759" progId="Equation.3">
                  <p:embed/>
                </p:oleObj>
              </mc:Choice>
              <mc:Fallback>
                <p:oleObj name="公式" r:id="rId15" imgW="1886035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765" y="1442863"/>
                        <a:ext cx="19542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333953"/>
              </p:ext>
            </p:extLst>
          </p:nvPr>
        </p:nvGraphicFramePr>
        <p:xfrm>
          <a:off x="755650" y="3972247"/>
          <a:ext cx="284321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8" name="Equation" r:id="rId17" imgW="2781469" imgH="895214" progId="Equation.3">
                  <p:embed/>
                </p:oleObj>
              </mc:Choice>
              <mc:Fallback>
                <p:oleObj name="Equation" r:id="rId17" imgW="2781469" imgH="89521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972247"/>
                        <a:ext cx="2843213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7651941"/>
              </p:ext>
            </p:extLst>
          </p:nvPr>
        </p:nvGraphicFramePr>
        <p:xfrm>
          <a:off x="876300" y="4997772"/>
          <a:ext cx="130651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49" name="Equation" r:id="rId19" imgW="1238165" imgH="762034" progId="Equation.3">
                  <p:embed/>
                </p:oleObj>
              </mc:Choice>
              <mc:Fallback>
                <p:oleObj name="Equation" r:id="rId19" imgW="1238165" imgH="76203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4997772"/>
                        <a:ext cx="1306513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265541"/>
              </p:ext>
            </p:extLst>
          </p:nvPr>
        </p:nvGraphicFramePr>
        <p:xfrm>
          <a:off x="827088" y="5991547"/>
          <a:ext cx="21590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50" name="Equation" r:id="rId21" imgW="2095669" imgH="400152" progId="Equation.3">
                  <p:embed/>
                </p:oleObj>
              </mc:Choice>
              <mc:Fallback>
                <p:oleObj name="Equation" r:id="rId21" imgW="2095669" imgH="40015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991547"/>
                        <a:ext cx="21590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318578"/>
              </p:ext>
            </p:extLst>
          </p:nvPr>
        </p:nvGraphicFramePr>
        <p:xfrm>
          <a:off x="4794250" y="5396235"/>
          <a:ext cx="30845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51" name="Equation" r:id="rId23" imgW="3019552" imgH="847759" progId="Equation.3">
                  <p:embed/>
                </p:oleObj>
              </mc:Choice>
              <mc:Fallback>
                <p:oleObj name="Equation" r:id="rId23" imgW="3019552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5396235"/>
                        <a:ext cx="30845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193219"/>
              </p:ext>
            </p:extLst>
          </p:nvPr>
        </p:nvGraphicFramePr>
        <p:xfrm>
          <a:off x="6253163" y="3972247"/>
          <a:ext cx="21447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52" name="Equation" r:id="rId25" imgW="2076365" imgH="847759" progId="Equation.3">
                  <p:embed/>
                </p:oleObj>
              </mc:Choice>
              <mc:Fallback>
                <p:oleObj name="Equation" r:id="rId25" imgW="2076365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163" y="3972247"/>
                        <a:ext cx="21447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0629429"/>
              </p:ext>
            </p:extLst>
          </p:nvPr>
        </p:nvGraphicFramePr>
        <p:xfrm>
          <a:off x="3744913" y="3983360"/>
          <a:ext cx="2400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53" name="Equation" r:id="rId27" imgW="2333752" imgH="847759" progId="Equation.3">
                  <p:embed/>
                </p:oleObj>
              </mc:Choice>
              <mc:Fallback>
                <p:oleObj name="Equation" r:id="rId27" imgW="2333752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3" y="3983360"/>
                        <a:ext cx="24003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AutoShape 13"/>
          <p:cNvSpPr>
            <a:spLocks/>
          </p:cNvSpPr>
          <p:nvPr/>
        </p:nvSpPr>
        <p:spPr bwMode="auto">
          <a:xfrm>
            <a:off x="3352800" y="5285110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3" name="AutoShape 14"/>
          <p:cNvSpPr>
            <a:spLocks noChangeArrowheads="1"/>
          </p:cNvSpPr>
          <p:nvPr/>
        </p:nvSpPr>
        <p:spPr bwMode="auto">
          <a:xfrm>
            <a:off x="3862388" y="5739135"/>
            <a:ext cx="533400" cy="180975"/>
          </a:xfrm>
          <a:prstGeom prst="rightArrow">
            <a:avLst>
              <a:gd name="adj1" fmla="val 50000"/>
              <a:gd name="adj2" fmla="val 73684"/>
            </a:avLst>
          </a:prstGeom>
          <a:solidFill>
            <a:srgbClr val="9966FF">
              <a:alpha val="38823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4" name="Text Box 44"/>
          <p:cNvSpPr txBox="1">
            <a:spLocks noChangeArrowheads="1"/>
          </p:cNvSpPr>
          <p:nvPr/>
        </p:nvSpPr>
        <p:spPr bwMode="auto">
          <a:xfrm>
            <a:off x="2818775" y="3469427"/>
            <a:ext cx="26955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电量积分与</a:t>
            </a:r>
            <a:r>
              <a:rPr lang="en-US" altLang="zh-CN" dirty="0" smtClean="0">
                <a:solidFill>
                  <a:srgbClr val="00FFFF"/>
                </a:solidFill>
                <a:ea typeface="楷体_GB2312" pitchFamily="49" charset="-122"/>
              </a:rPr>
              <a:t>r,</a:t>
            </a:r>
            <a:r>
              <a:rPr lang="el-GR" altLang="zh-CN" dirty="0" smtClean="0">
                <a:solidFill>
                  <a:srgbClr val="00FFFF"/>
                </a:solidFill>
              </a:rPr>
              <a:t>θ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无关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0846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4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24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24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0"/>
                                        <p:tgtEl>
                                          <p:spTgt spid="243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4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4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4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4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24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4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0"/>
                                        <p:tgtEl>
                                          <p:spTgt spid="24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4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4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4" grpId="0" animBg="1"/>
      <p:bldP spid="243715" grpId="0" animBg="1"/>
      <p:bldP spid="243721" grpId="0" autoUpdateAnimBg="0"/>
      <p:bldP spid="243722" grpId="0" animBg="1"/>
      <p:bldP spid="243723" grpId="0" animBg="1"/>
      <p:bldP spid="243724" grpId="0" autoUpdateAnimBg="0"/>
      <p:bldP spid="243725" grpId="0" autoUpdateAnimBg="0"/>
      <p:bldP spid="243726" grpId="0" autoUpdateAnimBg="0"/>
      <p:bldP spid="243727" grpId="0" animBg="1"/>
      <p:bldP spid="243728" grpId="0" autoUpdateAnimBg="0"/>
      <p:bldP spid="243734" grpId="0" animBg="1"/>
      <p:bldP spid="243735" grpId="0" animBg="1"/>
      <p:bldP spid="243736" grpId="0" animBg="1"/>
      <p:bldP spid="243738" grpId="0" animBg="1"/>
      <p:bldP spid="243739" grpId="0" autoUpdateAnimBg="0"/>
      <p:bldP spid="243740" grpId="0" animBg="1"/>
      <p:bldP spid="243741" grpId="0" autoUpdateAnimBg="0"/>
      <p:bldP spid="243747" grpId="0" animBg="1"/>
      <p:bldP spid="243748" grpId="0" autoUpdateAnimBg="0"/>
      <p:bldP spid="243749" grpId="0" autoUpdateAnimBg="0"/>
      <p:bldP spid="243750" grpId="0" autoUpdateAnimBg="0"/>
      <p:bldP spid="243751" grpId="0" animBg="1"/>
      <p:bldP spid="243752" grpId="0" animBg="1"/>
      <p:bldP spid="243753" grpId="0" animBg="1"/>
      <p:bldP spid="243754" grpId="0" animBg="1"/>
      <p:bldP spid="243754" grpId="1" animBg="1"/>
      <p:bldP spid="243756" grpId="0" autoUpdateAnimBg="0"/>
      <p:bldP spid="52" grpId="0" animBg="1"/>
      <p:bldP spid="53" grpId="0" animBg="1"/>
      <p:bldP spid="5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4" name="Text Box 6"/>
          <p:cNvSpPr txBox="1">
            <a:spLocks noChangeArrowheads="1"/>
          </p:cNvSpPr>
          <p:nvPr/>
        </p:nvSpPr>
        <p:spPr bwMode="auto">
          <a:xfrm>
            <a:off x="768350" y="794048"/>
            <a:ext cx="574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zh-CN" altLang="en-US">
                <a:solidFill>
                  <a:srgbClr val="FFFF66"/>
                </a:solidFill>
                <a:latin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x = </a:t>
            </a:r>
            <a:r>
              <a:rPr lang="en-US" altLang="zh-CN">
                <a:solidFill>
                  <a:srgbClr val="66FFFF"/>
                </a:solidFill>
              </a:rPr>
              <a:t>0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（即</a:t>
            </a:r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P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点在圆环中心处）时，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242695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584085"/>
              </p:ext>
            </p:extLst>
          </p:nvPr>
        </p:nvGraphicFramePr>
        <p:xfrm>
          <a:off x="1555750" y="1362373"/>
          <a:ext cx="8128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7" name="Equation" r:id="rId3" imgW="743035" imgH="247684" progId="Equation.3">
                  <p:embed/>
                </p:oleObj>
              </mc:Choice>
              <mc:Fallback>
                <p:oleObj name="Equation" r:id="rId3" imgW="743035" imgH="24768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0" y="1362373"/>
                        <a:ext cx="8128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696" name="Rectangle 8"/>
          <p:cNvSpPr>
            <a:spLocks noChangeArrowheads="1"/>
          </p:cNvSpPr>
          <p:nvPr/>
        </p:nvSpPr>
        <p:spPr bwMode="auto">
          <a:xfrm>
            <a:off x="762000" y="1981498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x&gt;&gt;R</a:t>
            </a:r>
            <a:r>
              <a:rPr lang="en-US" altLang="zh-CN" i="1">
                <a:solidFill>
                  <a:srgbClr val="FFFFFF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时</a:t>
            </a:r>
            <a:r>
              <a:rPr lang="zh-CN" altLang="en-US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graphicFrame>
        <p:nvGraphicFramePr>
          <p:cNvPr id="242697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3805678"/>
              </p:ext>
            </p:extLst>
          </p:nvPr>
        </p:nvGraphicFramePr>
        <p:xfrm>
          <a:off x="3530600" y="1813223"/>
          <a:ext cx="1752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8" name="Equation" r:id="rId5" imgW="1685883" imgH="847759" progId="Equation.3">
                  <p:embed/>
                </p:oleObj>
              </mc:Choice>
              <mc:Fallback>
                <p:oleObj name="Equation" r:id="rId5" imgW="1685883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600" y="1813223"/>
                        <a:ext cx="1752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698" name="Text Box 10"/>
          <p:cNvSpPr txBox="1">
            <a:spLocks noChangeArrowheads="1"/>
          </p:cNvSpPr>
          <p:nvPr/>
        </p:nvSpPr>
        <p:spPr bwMode="auto">
          <a:xfrm>
            <a:off x="763588" y="2846685"/>
            <a:ext cx="656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可以把带电圆环视为一个点电荷 </a:t>
            </a:r>
          </a:p>
        </p:txBody>
      </p:sp>
      <p:sp>
        <p:nvSpPr>
          <p:cNvPr id="242703" name="Rectangle 15"/>
          <p:cNvSpPr>
            <a:spLocks noChangeArrowheads="1"/>
          </p:cNvSpPr>
          <p:nvPr/>
        </p:nvSpPr>
        <p:spPr bwMode="auto">
          <a:xfrm>
            <a:off x="766763" y="260648"/>
            <a:ext cx="169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讨论：</a:t>
            </a:r>
          </a:p>
        </p:txBody>
      </p:sp>
      <p:sp>
        <p:nvSpPr>
          <p:cNvPr id="242704" name="AutoShape 16"/>
          <p:cNvSpPr>
            <a:spLocks noChangeAspect="1" noChangeArrowheads="1"/>
          </p:cNvSpPr>
          <p:nvPr/>
        </p:nvSpPr>
        <p:spPr bwMode="auto">
          <a:xfrm>
            <a:off x="366713" y="278110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990600" y="3479403"/>
            <a:ext cx="7613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面密度为</a:t>
            </a:r>
            <a:r>
              <a:rPr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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的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圆板在轴线上任一点的电场强度 </a:t>
            </a: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304800" y="400645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9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447251"/>
              </p:ext>
            </p:extLst>
          </p:nvPr>
        </p:nvGraphicFramePr>
        <p:xfrm>
          <a:off x="1062038" y="4082653"/>
          <a:ext cx="18542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9" name="Equation" r:id="rId7" imgW="1819317" imgH="352391" progId="Equation.3">
                  <p:embed/>
                </p:oleObj>
              </mc:Choice>
              <mc:Fallback>
                <p:oleObj name="Equation" r:id="rId7" imgW="1819317" imgH="35239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4082653"/>
                        <a:ext cx="18542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445556"/>
              </p:ext>
            </p:extLst>
          </p:nvPr>
        </p:nvGraphicFramePr>
        <p:xfrm>
          <a:off x="989013" y="4616053"/>
          <a:ext cx="31591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0" name="Equation" r:id="rId9" imgW="3124200" imgH="876232" progId="Equation.3">
                  <p:embed/>
                </p:oleObj>
              </mc:Choice>
              <mc:Fallback>
                <p:oleObj name="Equation" r:id="rId9" imgW="3124200" imgH="8762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4616053"/>
                        <a:ext cx="31591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6000750" y="5239941"/>
            <a:ext cx="2819400" cy="1049337"/>
            <a:chOff x="3600" y="2688"/>
            <a:chExt cx="1776" cy="661"/>
          </a:xfrm>
        </p:grpSpPr>
        <p:grpSp>
          <p:nvGrpSpPr>
            <p:cNvPr id="23582" name="Group 16"/>
            <p:cNvGrpSpPr>
              <a:grpSpLocks/>
            </p:cNvGrpSpPr>
            <p:nvPr/>
          </p:nvGrpSpPr>
          <p:grpSpPr bwMode="auto">
            <a:xfrm>
              <a:off x="3600" y="2688"/>
              <a:ext cx="1776" cy="661"/>
              <a:chOff x="2878" y="1547"/>
              <a:chExt cx="1776" cy="661"/>
            </a:xfrm>
          </p:grpSpPr>
          <p:sp>
            <p:nvSpPr>
              <p:cNvPr id="25" name="Oval 17"/>
              <p:cNvSpPr>
                <a:spLocks noChangeArrowheads="1"/>
              </p:cNvSpPr>
              <p:nvPr/>
            </p:nvSpPr>
            <p:spPr bwMode="auto">
              <a:xfrm>
                <a:off x="2878" y="1632"/>
                <a:ext cx="1776" cy="576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60001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28575">
                <a:solidFill>
                  <a:srgbClr val="6666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26" name="Oval 18"/>
              <p:cNvSpPr>
                <a:spLocks noChangeArrowheads="1"/>
              </p:cNvSpPr>
              <p:nvPr/>
            </p:nvSpPr>
            <p:spPr bwMode="auto">
              <a:xfrm>
                <a:off x="2878" y="1547"/>
                <a:ext cx="1776" cy="576"/>
              </a:xfrm>
              <a:prstGeom prst="ellipse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60001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28575">
                <a:solidFill>
                  <a:srgbClr val="6666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23583" name="Line 19"/>
            <p:cNvSpPr>
              <a:spLocks noChangeShapeType="1"/>
            </p:cNvSpPr>
            <p:nvPr/>
          </p:nvSpPr>
          <p:spPr bwMode="auto">
            <a:xfrm>
              <a:off x="3600" y="3013"/>
              <a:ext cx="0" cy="48"/>
            </a:xfrm>
            <a:prstGeom prst="line">
              <a:avLst/>
            </a:prstGeom>
            <a:noFill/>
            <a:ln w="28575">
              <a:solidFill>
                <a:srgbClr val="66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Line 20"/>
            <p:cNvSpPr>
              <a:spLocks noChangeShapeType="1"/>
            </p:cNvSpPr>
            <p:nvPr/>
          </p:nvSpPr>
          <p:spPr bwMode="auto">
            <a:xfrm>
              <a:off x="5376" y="2998"/>
              <a:ext cx="0" cy="48"/>
            </a:xfrm>
            <a:prstGeom prst="line">
              <a:avLst/>
            </a:prstGeom>
            <a:noFill/>
            <a:ln w="28575">
              <a:solidFill>
                <a:srgbClr val="66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7410450" y="3598466"/>
            <a:ext cx="0" cy="213360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7608888" y="4450953"/>
            <a:ext cx="525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66"/>
                </a:solidFill>
                <a:ea typeface="楷体_GB2312" pitchFamily="49" charset="-122"/>
              </a:rPr>
              <a:t>P</a:t>
            </a:r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6496050" y="5427266"/>
            <a:ext cx="1828800" cy="533400"/>
          </a:xfrm>
          <a:prstGeom prst="ellips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0" name="Line 24"/>
          <p:cNvSpPr>
            <a:spLocks noChangeShapeType="1"/>
          </p:cNvSpPr>
          <p:nvPr/>
        </p:nvSpPr>
        <p:spPr bwMode="auto">
          <a:xfrm>
            <a:off x="6516688" y="5714603"/>
            <a:ext cx="914400" cy="0"/>
          </a:xfrm>
          <a:prstGeom prst="line">
            <a:avLst/>
          </a:prstGeom>
          <a:noFill/>
          <a:ln w="28575">
            <a:solidFill>
              <a:srgbClr val="33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6819900" y="5339953"/>
            <a:ext cx="701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00FFFF"/>
                </a:solidFill>
                <a:ea typeface="楷体_GB2312" pitchFamily="49" charset="-122"/>
              </a:rPr>
              <a:t>r</a:t>
            </a:r>
          </a:p>
        </p:txBody>
      </p:sp>
      <p:grpSp>
        <p:nvGrpSpPr>
          <p:cNvPr id="32" name="Group 26"/>
          <p:cNvGrpSpPr>
            <a:grpSpLocks/>
          </p:cNvGrpSpPr>
          <p:nvPr/>
        </p:nvGrpSpPr>
        <p:grpSpPr bwMode="auto">
          <a:xfrm>
            <a:off x="7412038" y="3468291"/>
            <a:ext cx="500062" cy="2563812"/>
            <a:chOff x="4490" y="768"/>
            <a:chExt cx="315" cy="2485"/>
          </a:xfrm>
        </p:grpSpPr>
        <p:sp>
          <p:nvSpPr>
            <p:cNvPr id="23579" name="Text Box 27"/>
            <p:cNvSpPr txBox="1">
              <a:spLocks noChangeArrowheads="1"/>
            </p:cNvSpPr>
            <p:nvPr/>
          </p:nvSpPr>
          <p:spPr bwMode="auto">
            <a:xfrm>
              <a:off x="4565" y="768"/>
              <a:ext cx="212" cy="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chemeClr val="bg1"/>
                  </a:solidFill>
                  <a:ea typeface="楷体_GB2312" pitchFamily="49" charset="-122"/>
                </a:rPr>
                <a:t>x</a:t>
              </a:r>
            </a:p>
          </p:txBody>
        </p:sp>
        <p:sp>
          <p:nvSpPr>
            <p:cNvPr id="23580" name="Text Box 28"/>
            <p:cNvSpPr txBox="1">
              <a:spLocks noChangeArrowheads="1"/>
            </p:cNvSpPr>
            <p:nvPr/>
          </p:nvSpPr>
          <p:spPr bwMode="auto">
            <a:xfrm>
              <a:off x="4550" y="2810"/>
              <a:ext cx="255" cy="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chemeClr val="bg1"/>
                  </a:solidFill>
                  <a:ea typeface="楷体_GB2312" pitchFamily="49" charset="-122"/>
                </a:rPr>
                <a:t>O</a:t>
              </a:r>
            </a:p>
          </p:txBody>
        </p:sp>
        <p:sp>
          <p:nvSpPr>
            <p:cNvPr id="23581" name="Line 29"/>
            <p:cNvSpPr>
              <a:spLocks noChangeShapeType="1"/>
            </p:cNvSpPr>
            <p:nvPr/>
          </p:nvSpPr>
          <p:spPr bwMode="auto">
            <a:xfrm flipV="1">
              <a:off x="4490" y="912"/>
              <a:ext cx="0" cy="201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372350" y="4631928"/>
            <a:ext cx="76200" cy="76200"/>
          </a:xfrm>
          <a:prstGeom prst="ellipse">
            <a:avLst/>
          </a:prstGeom>
          <a:solidFill>
            <a:srgbClr val="00FFFF"/>
          </a:solidFill>
          <a:ln w="9525">
            <a:solidFill>
              <a:srgbClr val="00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7" name="Line 31"/>
          <p:cNvSpPr>
            <a:spLocks noChangeShapeType="1"/>
          </p:cNvSpPr>
          <p:nvPr/>
        </p:nvSpPr>
        <p:spPr bwMode="auto">
          <a:xfrm flipV="1">
            <a:off x="7413625" y="4022328"/>
            <a:ext cx="0" cy="6096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83990"/>
              </p:ext>
            </p:extLst>
          </p:nvPr>
        </p:nvGraphicFramePr>
        <p:xfrm>
          <a:off x="7596188" y="3933428"/>
          <a:ext cx="4572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1" name="Equation" r:id="rId11" imgW="409448" imgH="314427" progId="Equation.3">
                  <p:embed/>
                </p:oleObj>
              </mc:Choice>
              <mc:Fallback>
                <p:oleObj name="Equation" r:id="rId11" imgW="409448" imgH="31442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3933428"/>
                        <a:ext cx="4572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991744"/>
              </p:ext>
            </p:extLst>
          </p:nvPr>
        </p:nvGraphicFramePr>
        <p:xfrm>
          <a:off x="1476375" y="5682853"/>
          <a:ext cx="2476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2" name="Equation" r:id="rId13" imgW="2438400" imgH="876232" progId="Equation.3">
                  <p:embed/>
                </p:oleObj>
              </mc:Choice>
              <mc:Fallback>
                <p:oleObj name="Equation" r:id="rId13" imgW="2438400" imgH="8762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682853"/>
                        <a:ext cx="2476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4"/>
          <p:cNvSpPr>
            <a:spLocks noChangeArrowheads="1"/>
          </p:cNvSpPr>
          <p:nvPr/>
        </p:nvSpPr>
        <p:spPr bwMode="auto">
          <a:xfrm>
            <a:off x="179388" y="3461941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4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41" name="Text Box 35"/>
          <p:cNvSpPr txBox="1">
            <a:spLocks noChangeArrowheads="1"/>
          </p:cNvSpPr>
          <p:nvPr/>
        </p:nvSpPr>
        <p:spPr bwMode="auto">
          <a:xfrm>
            <a:off x="7127875" y="5773341"/>
            <a:ext cx="47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>
                <a:solidFill>
                  <a:srgbClr val="00FFFF"/>
                </a:solidFill>
                <a:ea typeface="楷体_GB2312" pitchFamily="49" charset="-122"/>
              </a:rPr>
              <a:t>R</a:t>
            </a:r>
          </a:p>
        </p:txBody>
      </p:sp>
      <p:sp>
        <p:nvSpPr>
          <p:cNvPr id="42" name="Line 36"/>
          <p:cNvSpPr>
            <a:spLocks noChangeShapeType="1"/>
          </p:cNvSpPr>
          <p:nvPr/>
        </p:nvSpPr>
        <p:spPr bwMode="auto">
          <a:xfrm flipH="1">
            <a:off x="6745288" y="5714603"/>
            <a:ext cx="685800" cy="381000"/>
          </a:xfrm>
          <a:prstGeom prst="line">
            <a:avLst/>
          </a:prstGeom>
          <a:noFill/>
          <a:ln w="28575">
            <a:solidFill>
              <a:srgbClr val="0033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316504"/>
              </p:ext>
            </p:extLst>
          </p:nvPr>
        </p:nvGraphicFramePr>
        <p:xfrm>
          <a:off x="5790406" y="1370310"/>
          <a:ext cx="30845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3" name="Equation" r:id="rId15" imgW="3019552" imgH="847759" progId="Equation.3">
                  <p:embed/>
                </p:oleObj>
              </mc:Choice>
              <mc:Fallback>
                <p:oleObj name="Equation" r:id="rId15" imgW="3019552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0406" y="1370310"/>
                        <a:ext cx="3084513" cy="9144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66CC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442746"/>
              </p:ext>
            </p:extLst>
          </p:nvPr>
        </p:nvGraphicFramePr>
        <p:xfrm>
          <a:off x="1763688" y="130480"/>
          <a:ext cx="7230244" cy="735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4" name="Equation" r:id="rId17" imgW="4127400" imgH="419040" progId="Equation.DSMT4">
                  <p:embed/>
                </p:oleObj>
              </mc:Choice>
              <mc:Fallback>
                <p:oleObj name="Equation" r:id="rId17" imgW="41274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63688" y="130480"/>
                        <a:ext cx="7230244" cy="735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32"/>
          <p:cNvSpPr txBox="1">
            <a:spLocks noChangeArrowheads="1"/>
          </p:cNvSpPr>
          <p:nvPr/>
        </p:nvSpPr>
        <p:spPr bwMode="auto">
          <a:xfrm>
            <a:off x="5689551" y="2442187"/>
            <a:ext cx="211147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在轴线上何处电场强度最大？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45" name="Text Box 32"/>
          <p:cNvSpPr txBox="1">
            <a:spLocks noChangeArrowheads="1"/>
          </p:cNvSpPr>
          <p:nvPr/>
        </p:nvSpPr>
        <p:spPr bwMode="auto">
          <a:xfrm>
            <a:off x="4186238" y="4633688"/>
            <a:ext cx="19192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圆环轴线上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的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电场强度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52192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4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4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4" grpId="0" autoUpdateAnimBg="0"/>
      <p:bldP spid="242696" grpId="0" autoUpdateAnimBg="0"/>
      <p:bldP spid="242698" grpId="0" autoUpdateAnimBg="0"/>
      <p:bldP spid="242703" grpId="0" autoUpdateAnimBg="0"/>
      <p:bldP spid="17" grpId="0" autoUpdateAnimBg="0"/>
      <p:bldP spid="18" grpId="0" autoUpdateAnimBg="0"/>
      <p:bldP spid="27" grpId="0" animBg="1"/>
      <p:bldP spid="28" grpId="0" autoUpdateAnimBg="0"/>
      <p:bldP spid="29" grpId="0" animBg="1"/>
      <p:bldP spid="30" grpId="0" animBg="1"/>
      <p:bldP spid="31" grpId="0" autoUpdateAnimBg="0"/>
      <p:bldP spid="36" grpId="0" animBg="1"/>
      <p:bldP spid="37" grpId="0" animBg="1"/>
      <p:bldP spid="40" grpId="0" autoUpdateAnimBg="0"/>
      <p:bldP spid="41" grpId="0" autoUpdateAnimBg="0"/>
      <p:bldP spid="42" grpId="0" animBg="1"/>
      <p:bldP spid="44" grpId="0" build="p" autoUpdateAnimBg="0"/>
      <p:bldP spid="45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10860"/>
              </p:ext>
            </p:extLst>
          </p:nvPr>
        </p:nvGraphicFramePr>
        <p:xfrm>
          <a:off x="987425" y="491406"/>
          <a:ext cx="1244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59" name="Equation" r:id="rId3" imgW="1209717" imgH="542823" progId="Equation.3">
                  <p:embed/>
                </p:oleObj>
              </mc:Choice>
              <mc:Fallback>
                <p:oleObj name="Equation" r:id="rId3" imgW="1209717" imgH="54282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491406"/>
                        <a:ext cx="1244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542775"/>
              </p:ext>
            </p:extLst>
          </p:nvPr>
        </p:nvGraphicFramePr>
        <p:xfrm>
          <a:off x="976313" y="2384425"/>
          <a:ext cx="3784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0" name="公式" r:id="rId5" imgW="3743283" imgH="905011" progId="Equation.3">
                  <p:embed/>
                </p:oleObj>
              </mc:Choice>
              <mc:Fallback>
                <p:oleObj name="公式" r:id="rId5" imgW="3743283" imgH="90501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2384425"/>
                        <a:ext cx="3784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634270"/>
              </p:ext>
            </p:extLst>
          </p:nvPr>
        </p:nvGraphicFramePr>
        <p:xfrm>
          <a:off x="1333500" y="1329606"/>
          <a:ext cx="31718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1" name="公式" r:id="rId7" imgW="3133683" imgH="876232" progId="Equation.3">
                  <p:embed/>
                </p:oleObj>
              </mc:Choice>
              <mc:Fallback>
                <p:oleObj name="公式" r:id="rId7" imgW="3133683" imgH="8762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329606"/>
                        <a:ext cx="31718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914150"/>
              </p:ext>
            </p:extLst>
          </p:nvPr>
        </p:nvGraphicFramePr>
        <p:xfrm>
          <a:off x="2359025" y="332656"/>
          <a:ext cx="2933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2" name="Equation" r:id="rId9" imgW="2895600" imgH="876232" progId="Equation.3">
                  <p:embed/>
                </p:oleObj>
              </mc:Choice>
              <mc:Fallback>
                <p:oleObj name="Equation" r:id="rId9" imgW="2895600" imgH="8762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332656"/>
                        <a:ext cx="2933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806450" y="3891260"/>
            <a:ext cx="569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zh-CN" altLang="en-US">
                <a:solidFill>
                  <a:srgbClr val="FFFF66"/>
                </a:solidFill>
                <a:latin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x = </a:t>
            </a:r>
            <a:r>
              <a:rPr lang="en-US" altLang="zh-CN">
                <a:solidFill>
                  <a:srgbClr val="66FFFF"/>
                </a:solidFill>
              </a:rPr>
              <a:t>0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（即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P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点在圆环中心处）时，</a:t>
            </a:r>
            <a:r>
              <a:rPr lang="zh-CN" altLang="en-US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38" name="Rectangle 10"/>
          <p:cNvSpPr>
            <a:spLocks noChangeArrowheads="1"/>
          </p:cNvSpPr>
          <p:nvPr/>
        </p:nvSpPr>
        <p:spPr bwMode="auto">
          <a:xfrm>
            <a:off x="800100" y="5011738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(2)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x&gt;&gt;R</a:t>
            </a:r>
            <a:r>
              <a:rPr lang="en-US" altLang="zh-CN" i="1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时</a:t>
            </a:r>
            <a:r>
              <a:rPr lang="zh-CN" altLang="en-US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40" name="Text Box 12"/>
          <p:cNvSpPr txBox="1">
            <a:spLocks noChangeArrowheads="1"/>
          </p:cNvSpPr>
          <p:nvPr/>
        </p:nvSpPr>
        <p:spPr bwMode="auto">
          <a:xfrm>
            <a:off x="4483943" y="5852120"/>
            <a:ext cx="455255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可以把带电圆板视为一个点电荷 </a:t>
            </a:r>
          </a:p>
        </p:txBody>
      </p:sp>
      <p:sp>
        <p:nvSpPr>
          <p:cNvPr id="41" name="Rectangle 13"/>
          <p:cNvSpPr>
            <a:spLocks noChangeArrowheads="1"/>
          </p:cNvSpPr>
          <p:nvPr/>
        </p:nvSpPr>
        <p:spPr bwMode="auto">
          <a:xfrm>
            <a:off x="804863" y="3357860"/>
            <a:ext cx="169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讨论：</a:t>
            </a:r>
          </a:p>
        </p:txBody>
      </p:sp>
      <p:sp>
        <p:nvSpPr>
          <p:cNvPr id="42" name="AutoShape 14"/>
          <p:cNvSpPr>
            <a:spLocks noChangeAspect="1" noChangeArrowheads="1"/>
          </p:cNvSpPr>
          <p:nvPr/>
        </p:nvSpPr>
        <p:spPr bwMode="auto">
          <a:xfrm>
            <a:off x="404813" y="3375323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3" name="Text Box 15"/>
          <p:cNvSpPr txBox="1">
            <a:spLocks noChangeArrowheads="1"/>
          </p:cNvSpPr>
          <p:nvPr/>
        </p:nvSpPr>
        <p:spPr bwMode="auto">
          <a:xfrm>
            <a:off x="3347224" y="4404444"/>
            <a:ext cx="3313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O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点有电荷，间断点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396758"/>
              </p:ext>
            </p:extLst>
          </p:nvPr>
        </p:nvGraphicFramePr>
        <p:xfrm>
          <a:off x="3059832" y="4782344"/>
          <a:ext cx="5151437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3" name="Equation" r:id="rId11" imgW="2412720" imgH="444240" progId="Equation.DSMT4">
                  <p:embed/>
                </p:oleObj>
              </mc:Choice>
              <mc:Fallback>
                <p:oleObj name="Equation" r:id="rId11" imgW="241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59832" y="4782344"/>
                        <a:ext cx="5151437" cy="95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37348"/>
              </p:ext>
            </p:extLst>
          </p:nvPr>
        </p:nvGraphicFramePr>
        <p:xfrm>
          <a:off x="1361123" y="5590976"/>
          <a:ext cx="3144837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4" name="Equation" r:id="rId13" imgW="1473120" imgH="457200" progId="Equation.DSMT4">
                  <p:embed/>
                </p:oleObj>
              </mc:Choice>
              <mc:Fallback>
                <p:oleObj name="Equation" r:id="rId13" imgW="1473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61123" y="5590976"/>
                        <a:ext cx="3144837" cy="97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529391"/>
              </p:ext>
            </p:extLst>
          </p:nvPr>
        </p:nvGraphicFramePr>
        <p:xfrm>
          <a:off x="1266824" y="4203129"/>
          <a:ext cx="1652588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5" name="Equation" r:id="rId15" imgW="774360" imgH="431640" progId="Equation.DSMT4">
                  <p:embed/>
                </p:oleObj>
              </mc:Choice>
              <mc:Fallback>
                <p:oleObj name="Equation" r:id="rId15" imgW="774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66824" y="4203129"/>
                        <a:ext cx="1652588" cy="92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568845"/>
              </p:ext>
            </p:extLst>
          </p:nvPr>
        </p:nvGraphicFramePr>
        <p:xfrm>
          <a:off x="4860032" y="1310060"/>
          <a:ext cx="406717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6" name="Equation" r:id="rId17" imgW="1904760" imgH="469800" progId="Equation.DSMT4">
                  <p:embed/>
                </p:oleObj>
              </mc:Choice>
              <mc:Fallback>
                <p:oleObj name="Equation" r:id="rId17" imgW="1904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60032" y="1310060"/>
                        <a:ext cx="4067175" cy="1008062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6155432" y="811560"/>
            <a:ext cx="3313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积分表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13428"/>
              </p:ext>
            </p:extLst>
          </p:nvPr>
        </p:nvGraphicFramePr>
        <p:xfrm>
          <a:off x="0" y="5613548"/>
          <a:ext cx="1163637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67" name="Equation" r:id="rId19" imgW="545760" imgH="393480" progId="Equation.DSMT4">
                  <p:embed/>
                </p:oleObj>
              </mc:Choice>
              <mc:Fallback>
                <p:oleObj name="Equation" r:id="rId19" imgW="5457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0" y="5613548"/>
                        <a:ext cx="1163637" cy="839788"/>
                      </a:xfrm>
                      <a:prstGeom prst="rect">
                        <a:avLst/>
                      </a:prstGeom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8812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utoUpdateAnimBg="0"/>
      <p:bldP spid="38" grpId="0" autoUpdateAnimBg="0"/>
      <p:bldP spid="40" grpId="0" autoUpdateAnimBg="0"/>
      <p:bldP spid="41" grpId="0" autoUpdateAnimBg="0"/>
      <p:bldP spid="43" grpId="0" autoUpdateAnimBg="0"/>
      <p:bldP spid="1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801688" y="260648"/>
            <a:ext cx="930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sz="2400" b="1" dirty="0">
                <a:solidFill>
                  <a:schemeClr val="bg1"/>
                </a:solidFill>
                <a:latin typeface="+mn-lt"/>
                <a:ea typeface="楷体_GB2312" pitchFamily="49" charset="-122"/>
              </a:rPr>
              <a:t>(3) </a:t>
            </a:r>
            <a:r>
              <a:rPr kumimoji="0" lang="zh-CN" altLang="en-US" sz="2400" b="1" dirty="0">
                <a:solidFill>
                  <a:schemeClr val="bg1"/>
                </a:solidFill>
                <a:latin typeface="+mn-lt"/>
                <a:ea typeface="楷体_GB2312" pitchFamily="49" charset="-122"/>
              </a:rPr>
              <a:t>若</a:t>
            </a:r>
            <a:endParaRPr lang="zh-CN" altLang="en-US" sz="2400" b="1" dirty="0">
              <a:solidFill>
                <a:schemeClr val="bg1"/>
              </a:solidFill>
              <a:latin typeface="+mn-lt"/>
              <a:ea typeface="楷体_GB2312" pitchFamily="49" charset="-122"/>
            </a:endParaRP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438897"/>
              </p:ext>
            </p:extLst>
          </p:nvPr>
        </p:nvGraphicFramePr>
        <p:xfrm>
          <a:off x="1897063" y="281286"/>
          <a:ext cx="1235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1" name="公式" r:id="rId3" imgW="428752" imgH="142977" progId="Equation.3">
                  <p:embed/>
                </p:oleObj>
              </mc:Choice>
              <mc:Fallback>
                <p:oleObj name="公式" r:id="rId3" imgW="428752" imgH="1429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063" y="281286"/>
                        <a:ext cx="12350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348038" y="260648"/>
            <a:ext cx="547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+mn-lt"/>
                <a:ea typeface="楷体_GB2312" pitchFamily="49" charset="-122"/>
              </a:rPr>
              <a:t>有限盘面对 </a:t>
            </a:r>
            <a:r>
              <a:rPr lang="en-US" altLang="zh-CN" sz="2400" b="1" i="1" dirty="0">
                <a:solidFill>
                  <a:srgbClr val="FFFF00"/>
                </a:solidFill>
                <a:latin typeface="+mn-lt"/>
                <a:ea typeface="楷体_GB2312" pitchFamily="49" charset="-122"/>
              </a:rPr>
              <a:t>P</a:t>
            </a:r>
            <a:r>
              <a:rPr lang="en-US" altLang="zh-CN" sz="2400" b="1" i="1" dirty="0">
                <a:solidFill>
                  <a:schemeClr val="bg1"/>
                </a:solidFill>
                <a:latin typeface="+mn-lt"/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+mn-lt"/>
                <a:ea typeface="楷体_GB2312" pitchFamily="49" charset="-122"/>
              </a:rPr>
              <a:t>点可视为是无限大平面</a:t>
            </a:r>
          </a:p>
        </p:txBody>
      </p:sp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05187"/>
              </p:ext>
            </p:extLst>
          </p:nvPr>
        </p:nvGraphicFramePr>
        <p:xfrm>
          <a:off x="1187450" y="5432723"/>
          <a:ext cx="3406775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2" name="公式" r:id="rId5" imgW="1514517" imgH="466589" progId="Equation.3">
                  <p:embed/>
                </p:oleObj>
              </mc:Choice>
              <mc:Fallback>
                <p:oleObj name="公式" r:id="rId5" imgW="1514517" imgH="46658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32723"/>
                        <a:ext cx="3406775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914225"/>
              </p:ext>
            </p:extLst>
          </p:nvPr>
        </p:nvGraphicFramePr>
        <p:xfrm>
          <a:off x="5546725" y="5648623"/>
          <a:ext cx="12287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53" name="公式" r:id="rId7" imgW="523917" imgH="390661" progId="Equation.3">
                  <p:embed/>
                </p:oleObj>
              </mc:Choice>
              <mc:Fallback>
                <p:oleObj name="公式" r:id="rId7" imgW="523917" imgH="3906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6725" y="5648623"/>
                        <a:ext cx="1228725" cy="9493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5292725" y="5432723"/>
            <a:ext cx="439738" cy="401638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b="1">
              <a:latin typeface="+mn-lt"/>
            </a:endParaRPr>
          </a:p>
        </p:txBody>
      </p:sp>
      <p:sp>
        <p:nvSpPr>
          <p:cNvPr id="24" name="AutoShape 10"/>
          <p:cNvSpPr>
            <a:spLocks noChangeArrowheads="1"/>
          </p:cNvSpPr>
          <p:nvPr/>
        </p:nvSpPr>
        <p:spPr bwMode="auto">
          <a:xfrm rot="5386454" flipH="1">
            <a:off x="1839912" y="2479974"/>
            <a:ext cx="4816475" cy="1403350"/>
          </a:xfrm>
          <a:prstGeom prst="cube">
            <a:avLst>
              <a:gd name="adj" fmla="val 100000"/>
            </a:avLst>
          </a:prstGeom>
          <a:solidFill>
            <a:srgbClr val="00CC99">
              <a:alpha val="19000"/>
            </a:srgb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b="1">
              <a:latin typeface="+mn-lt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4446588" y="1500486"/>
            <a:ext cx="31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solidFill>
                  <a:srgbClr val="FF99FF"/>
                </a:solidFill>
                <a:latin typeface="+mn-lt"/>
              </a:rPr>
              <a:t>+</a:t>
            </a: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3771900" y="2168823"/>
            <a:ext cx="31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solidFill>
                  <a:srgbClr val="FF99FF"/>
                </a:solidFill>
                <a:latin typeface="+mn-lt"/>
              </a:rPr>
              <a:t>+</a:t>
            </a: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4451350" y="2175173"/>
            <a:ext cx="31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solidFill>
                  <a:srgbClr val="FF99FF"/>
                </a:solidFill>
                <a:latin typeface="+mn-lt"/>
              </a:rPr>
              <a:t>+</a:t>
            </a: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3776663" y="2843511"/>
            <a:ext cx="31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solidFill>
                  <a:srgbClr val="FF99FF"/>
                </a:solidFill>
                <a:latin typeface="+mn-lt"/>
              </a:rPr>
              <a:t>+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4446588" y="2851448"/>
            <a:ext cx="31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solidFill>
                  <a:srgbClr val="FF99FF"/>
                </a:solidFill>
                <a:latin typeface="+mn-lt"/>
              </a:rPr>
              <a:t>+</a:t>
            </a:r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3771900" y="3519786"/>
            <a:ext cx="31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solidFill>
                  <a:srgbClr val="FF99FF"/>
                </a:solidFill>
                <a:latin typeface="+mn-lt"/>
              </a:rPr>
              <a:t>+</a:t>
            </a: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4451350" y="3526136"/>
            <a:ext cx="31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solidFill>
                  <a:srgbClr val="FF99FF"/>
                </a:solidFill>
                <a:latin typeface="+mn-lt"/>
              </a:rPr>
              <a:t>+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3776663" y="4194473"/>
            <a:ext cx="316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b="1">
                <a:solidFill>
                  <a:srgbClr val="FF99FF"/>
                </a:solidFill>
                <a:latin typeface="+mn-lt"/>
              </a:rPr>
              <a:t>+</a:t>
            </a: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4491038" y="960736"/>
            <a:ext cx="495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 i="1">
                <a:solidFill>
                  <a:srgbClr val="00FFFF"/>
                </a:solidFill>
                <a:latin typeface="+mn-lt"/>
                <a:sym typeface="Symbol" pitchFamily="18" charset="2"/>
              </a:rPr>
              <a:t></a:t>
            </a:r>
          </a:p>
        </p:txBody>
      </p:sp>
      <p:grpSp>
        <p:nvGrpSpPr>
          <p:cNvPr id="34" name="Group 20"/>
          <p:cNvGrpSpPr>
            <a:grpSpLocks/>
          </p:cNvGrpSpPr>
          <p:nvPr/>
        </p:nvGrpSpPr>
        <p:grpSpPr bwMode="auto">
          <a:xfrm>
            <a:off x="5651500" y="1773536"/>
            <a:ext cx="1035050" cy="2520950"/>
            <a:chOff x="3872" y="1479"/>
            <a:chExt cx="482" cy="1588"/>
          </a:xfrm>
        </p:grpSpPr>
        <p:sp>
          <p:nvSpPr>
            <p:cNvPr id="35" name="Line 21"/>
            <p:cNvSpPr>
              <a:spLocks noChangeShapeType="1"/>
            </p:cNvSpPr>
            <p:nvPr/>
          </p:nvSpPr>
          <p:spPr bwMode="auto">
            <a:xfrm>
              <a:off x="3872" y="1479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>
              <a:off x="3872" y="1876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>
              <a:off x="3872" y="2273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>
              <a:off x="3872" y="2670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3872" y="3067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</p:grpSp>
      <p:grpSp>
        <p:nvGrpSpPr>
          <p:cNvPr id="40" name="Group 26"/>
          <p:cNvGrpSpPr>
            <a:grpSpLocks/>
          </p:cNvGrpSpPr>
          <p:nvPr/>
        </p:nvGrpSpPr>
        <p:grpSpPr bwMode="auto">
          <a:xfrm>
            <a:off x="1611313" y="1770361"/>
            <a:ext cx="1035050" cy="2520950"/>
            <a:chOff x="3872" y="1479"/>
            <a:chExt cx="482" cy="1588"/>
          </a:xfrm>
        </p:grpSpPr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3872" y="1479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  <p:sp>
          <p:nvSpPr>
            <p:cNvPr id="42" name="Line 28"/>
            <p:cNvSpPr>
              <a:spLocks noChangeShapeType="1"/>
            </p:cNvSpPr>
            <p:nvPr/>
          </p:nvSpPr>
          <p:spPr bwMode="auto">
            <a:xfrm>
              <a:off x="3872" y="1876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  <p:sp>
          <p:nvSpPr>
            <p:cNvPr id="43" name="Line 29"/>
            <p:cNvSpPr>
              <a:spLocks noChangeShapeType="1"/>
            </p:cNvSpPr>
            <p:nvPr/>
          </p:nvSpPr>
          <p:spPr bwMode="auto">
            <a:xfrm>
              <a:off x="3872" y="2273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  <p:sp>
          <p:nvSpPr>
            <p:cNvPr id="44" name="Line 30"/>
            <p:cNvSpPr>
              <a:spLocks noChangeShapeType="1"/>
            </p:cNvSpPr>
            <p:nvPr/>
          </p:nvSpPr>
          <p:spPr bwMode="auto">
            <a:xfrm>
              <a:off x="3872" y="2670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3872" y="3067"/>
              <a:ext cx="482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 type="triangl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b="1">
                <a:latin typeface="+mn-lt"/>
              </a:endParaRPr>
            </a:p>
          </p:txBody>
        </p:sp>
      </p:grpSp>
      <p:sp>
        <p:nvSpPr>
          <p:cNvPr id="46" name="Text Box 32"/>
          <p:cNvSpPr txBox="1">
            <a:spLocks noChangeArrowheads="1"/>
          </p:cNvSpPr>
          <p:nvPr/>
        </p:nvSpPr>
        <p:spPr bwMode="auto">
          <a:xfrm>
            <a:off x="7164388" y="1271886"/>
            <a:ext cx="450850" cy="37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400" b="1">
                <a:solidFill>
                  <a:srgbClr val="EAEAEA"/>
                </a:solidFill>
                <a:latin typeface="+mn-lt"/>
                <a:ea typeface="楷体_GB2312" pitchFamily="49" charset="-122"/>
              </a:rPr>
              <a:t>电场强度垂直带电平面</a:t>
            </a:r>
          </a:p>
        </p:txBody>
      </p:sp>
      <p:sp>
        <p:nvSpPr>
          <p:cNvPr id="47" name="AutoShape 33"/>
          <p:cNvSpPr>
            <a:spLocks noChangeArrowheads="1"/>
          </p:cNvSpPr>
          <p:nvPr/>
        </p:nvSpPr>
        <p:spPr bwMode="auto">
          <a:xfrm>
            <a:off x="4716463" y="5654060"/>
            <a:ext cx="576262" cy="733663"/>
          </a:xfrm>
          <a:prstGeom prst="rightArrow">
            <a:avLst>
              <a:gd name="adj1" fmla="val 50000"/>
              <a:gd name="adj2" fmla="val 50138"/>
            </a:avLst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lang="zh-CN" altLang="en-US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20837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utoUpdateAnimBg="0"/>
      <p:bldP spid="20" grpId="0" build="p" autoUpdateAnimBg="0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46" grpId="0" autoUpdateAnimBg="0"/>
      <p:bldP spid="4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97" name="Text Box 57"/>
          <p:cNvSpPr txBox="1">
            <a:spLocks noChangeArrowheads="1"/>
          </p:cNvSpPr>
          <p:nvPr/>
        </p:nvSpPr>
        <p:spPr bwMode="auto">
          <a:xfrm>
            <a:off x="668338" y="260648"/>
            <a:ext cx="6351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(4) 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引入两个无限大带电板，</a:t>
            </a:r>
          </a:p>
        </p:txBody>
      </p:sp>
      <p:sp>
        <p:nvSpPr>
          <p:cNvPr id="240699" name="Text Box 59"/>
          <p:cNvSpPr txBox="1">
            <a:spLocks noChangeArrowheads="1"/>
          </p:cNvSpPr>
          <p:nvPr/>
        </p:nvSpPr>
        <p:spPr bwMode="auto">
          <a:xfrm>
            <a:off x="4486275" y="260648"/>
            <a:ext cx="198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分别带电为</a:t>
            </a:r>
          </a:p>
        </p:txBody>
      </p:sp>
      <p:graphicFrame>
        <p:nvGraphicFramePr>
          <p:cNvPr id="240700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001432"/>
              </p:ext>
            </p:extLst>
          </p:nvPr>
        </p:nvGraphicFramePr>
        <p:xfrm>
          <a:off x="6305550" y="346373"/>
          <a:ext cx="9302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8" name="公式" r:id="rId3" imgW="314283" imgH="85725" progId="Equation.3">
                  <p:embed/>
                </p:oleObj>
              </mc:Choice>
              <mc:Fallback>
                <p:oleObj name="公式" r:id="rId3" imgW="314283" imgH="85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550" y="346373"/>
                        <a:ext cx="9302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701" name="Group 61"/>
          <p:cNvGrpSpPr>
            <a:grpSpLocks/>
          </p:cNvGrpSpPr>
          <p:nvPr/>
        </p:nvGrpSpPr>
        <p:grpSpPr bwMode="auto">
          <a:xfrm>
            <a:off x="7369175" y="663873"/>
            <a:ext cx="1060450" cy="3657600"/>
            <a:chOff x="4608" y="1632"/>
            <a:chExt cx="624" cy="2304"/>
          </a:xfrm>
        </p:grpSpPr>
        <p:sp>
          <p:nvSpPr>
            <p:cNvPr id="26663" name="Rectangle 62"/>
            <p:cNvSpPr>
              <a:spLocks noChangeArrowheads="1"/>
            </p:cNvSpPr>
            <p:nvPr/>
          </p:nvSpPr>
          <p:spPr bwMode="auto">
            <a:xfrm>
              <a:off x="4608" y="2064"/>
              <a:ext cx="48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64" name="Rectangle 63"/>
            <p:cNvSpPr>
              <a:spLocks noChangeArrowheads="1"/>
            </p:cNvSpPr>
            <p:nvPr/>
          </p:nvSpPr>
          <p:spPr bwMode="auto">
            <a:xfrm>
              <a:off x="5184" y="2064"/>
              <a:ext cx="48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65" name="Rectangle 64"/>
            <p:cNvSpPr>
              <a:spLocks noChangeArrowheads="1"/>
            </p:cNvSpPr>
            <p:nvPr/>
          </p:nvSpPr>
          <p:spPr bwMode="auto">
            <a:xfrm>
              <a:off x="4608" y="1632"/>
              <a:ext cx="48" cy="4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66" name="Rectangle 65"/>
            <p:cNvSpPr>
              <a:spLocks noChangeArrowheads="1"/>
            </p:cNvSpPr>
            <p:nvPr/>
          </p:nvSpPr>
          <p:spPr bwMode="auto">
            <a:xfrm>
              <a:off x="5184" y="3504"/>
              <a:ext cx="48" cy="4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67" name="Rectangle 66"/>
            <p:cNvSpPr>
              <a:spLocks noChangeArrowheads="1"/>
            </p:cNvSpPr>
            <p:nvPr/>
          </p:nvSpPr>
          <p:spPr bwMode="auto">
            <a:xfrm>
              <a:off x="5184" y="1632"/>
              <a:ext cx="48" cy="4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6668" name="Rectangle 67"/>
            <p:cNvSpPr>
              <a:spLocks noChangeArrowheads="1"/>
            </p:cNvSpPr>
            <p:nvPr/>
          </p:nvSpPr>
          <p:spPr bwMode="auto">
            <a:xfrm>
              <a:off x="4608" y="3504"/>
              <a:ext cx="48" cy="4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40708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99117"/>
              </p:ext>
            </p:extLst>
          </p:nvPr>
        </p:nvGraphicFramePr>
        <p:xfrm>
          <a:off x="6956425" y="1381423"/>
          <a:ext cx="33496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9" name="公式" r:id="rId5" imgW="85683" imgH="76234" progId="Equation.3">
                  <p:embed/>
                </p:oleObj>
              </mc:Choice>
              <mc:Fallback>
                <p:oleObj name="公式" r:id="rId5" imgW="85683" imgH="762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6425" y="1381423"/>
                        <a:ext cx="33496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09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700937"/>
              </p:ext>
            </p:extLst>
          </p:nvPr>
        </p:nvGraphicFramePr>
        <p:xfrm>
          <a:off x="8523288" y="1381423"/>
          <a:ext cx="585787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0" name="公式" r:id="rId7" imgW="200152" imgH="76234" progId="Equation.3">
                  <p:embed/>
                </p:oleObj>
              </mc:Choice>
              <mc:Fallback>
                <p:oleObj name="公式" r:id="rId7" imgW="200152" imgH="762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3288" y="1381423"/>
                        <a:ext cx="585787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710" name="Line 70"/>
          <p:cNvSpPr>
            <a:spLocks noChangeShapeType="1"/>
          </p:cNvSpPr>
          <p:nvPr/>
        </p:nvSpPr>
        <p:spPr bwMode="auto">
          <a:xfrm flipH="1">
            <a:off x="6635750" y="2071986"/>
            <a:ext cx="5842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0711" name="Line 71"/>
          <p:cNvSpPr>
            <a:spLocks noChangeShapeType="1"/>
          </p:cNvSpPr>
          <p:nvPr/>
        </p:nvSpPr>
        <p:spPr bwMode="auto">
          <a:xfrm flipH="1">
            <a:off x="8523288" y="3029248"/>
            <a:ext cx="5334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0712" name="Line 72"/>
          <p:cNvSpPr>
            <a:spLocks noChangeShapeType="1"/>
          </p:cNvSpPr>
          <p:nvPr/>
        </p:nvSpPr>
        <p:spPr bwMode="auto">
          <a:xfrm>
            <a:off x="8523288" y="2071986"/>
            <a:ext cx="5730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0713" name="Line 73"/>
          <p:cNvSpPr>
            <a:spLocks noChangeShapeType="1"/>
          </p:cNvSpPr>
          <p:nvPr/>
        </p:nvSpPr>
        <p:spPr bwMode="auto">
          <a:xfrm>
            <a:off x="6677025" y="3029248"/>
            <a:ext cx="6159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0714" name="Line 74"/>
          <p:cNvSpPr>
            <a:spLocks noChangeShapeType="1"/>
          </p:cNvSpPr>
          <p:nvPr/>
        </p:nvSpPr>
        <p:spPr bwMode="auto">
          <a:xfrm>
            <a:off x="7629525" y="3029248"/>
            <a:ext cx="61595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0715" name="Line 75"/>
          <p:cNvSpPr>
            <a:spLocks noChangeShapeType="1"/>
          </p:cNvSpPr>
          <p:nvPr/>
        </p:nvSpPr>
        <p:spPr bwMode="auto">
          <a:xfrm>
            <a:off x="7629525" y="2071986"/>
            <a:ext cx="6159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0716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816163"/>
              </p:ext>
            </p:extLst>
          </p:nvPr>
        </p:nvGraphicFramePr>
        <p:xfrm>
          <a:off x="2905125" y="587673"/>
          <a:ext cx="220503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1" name="公式" r:id="rId9" imgW="933365" imgH="361882" progId="Equation.3">
                  <p:embed/>
                </p:oleObj>
              </mc:Choice>
              <mc:Fallback>
                <p:oleObj name="公式" r:id="rId9" imgW="933365" imgH="3618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587673"/>
                        <a:ext cx="2205038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17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77115"/>
              </p:ext>
            </p:extLst>
          </p:nvPr>
        </p:nvGraphicFramePr>
        <p:xfrm>
          <a:off x="2894013" y="1638598"/>
          <a:ext cx="223361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2" name="公式" r:id="rId11" imgW="952669" imgH="361882" progId="Equation.3">
                  <p:embed/>
                </p:oleObj>
              </mc:Choice>
              <mc:Fallback>
                <p:oleObj name="公式" r:id="rId11" imgW="952669" imgH="3618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3" y="1638598"/>
                        <a:ext cx="2233612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18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705521"/>
              </p:ext>
            </p:extLst>
          </p:nvPr>
        </p:nvGraphicFramePr>
        <p:xfrm>
          <a:off x="7718425" y="1381423"/>
          <a:ext cx="4460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3" name="Equation" r:id="rId13" imgW="133435" imgH="171450" progId="Equation.DSMT4">
                  <p:embed/>
                </p:oleObj>
              </mc:Choice>
              <mc:Fallback>
                <p:oleObj name="Equation" r:id="rId13" imgW="133435" imgH="1714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8425" y="1381423"/>
                        <a:ext cx="44608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19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289079"/>
              </p:ext>
            </p:extLst>
          </p:nvPr>
        </p:nvGraphicFramePr>
        <p:xfrm>
          <a:off x="8523288" y="806748"/>
          <a:ext cx="33496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4" name="公式" r:id="rId15" imgW="85683" imgH="95216" progId="Equation.3">
                  <p:embed/>
                </p:oleObj>
              </mc:Choice>
              <mc:Fallback>
                <p:oleObj name="公式" r:id="rId15" imgW="85683" imgH="95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3288" y="806748"/>
                        <a:ext cx="334962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20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249825"/>
              </p:ext>
            </p:extLst>
          </p:nvPr>
        </p:nvGraphicFramePr>
        <p:xfrm>
          <a:off x="7718425" y="2319636"/>
          <a:ext cx="4460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5" name="Equation" r:id="rId17" imgW="133435" imgH="171450" progId="Equation.DSMT4">
                  <p:embed/>
                </p:oleObj>
              </mc:Choice>
              <mc:Fallback>
                <p:oleObj name="Equation" r:id="rId17" imgW="133435" imgH="1714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8425" y="2319636"/>
                        <a:ext cx="44608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21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920672"/>
              </p:ext>
            </p:extLst>
          </p:nvPr>
        </p:nvGraphicFramePr>
        <p:xfrm>
          <a:off x="7515225" y="806748"/>
          <a:ext cx="3349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6" name="公式" r:id="rId19" imgW="85683" imgH="95216" progId="Equation.3">
                  <p:embed/>
                </p:oleObj>
              </mc:Choice>
              <mc:Fallback>
                <p:oleObj name="公式" r:id="rId19" imgW="85683" imgH="95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5225" y="806748"/>
                        <a:ext cx="3349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22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562133"/>
              </p:ext>
            </p:extLst>
          </p:nvPr>
        </p:nvGraphicFramePr>
        <p:xfrm>
          <a:off x="6724650" y="3357861"/>
          <a:ext cx="44608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7" name="公式" r:id="rId21" imgW="133435" imgH="152468" progId="Equation.3">
                  <p:embed/>
                </p:oleObj>
              </mc:Choice>
              <mc:Fallback>
                <p:oleObj name="公式" r:id="rId21" imgW="133435" imgH="152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4650" y="3357861"/>
                        <a:ext cx="44608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23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548321"/>
              </p:ext>
            </p:extLst>
          </p:nvPr>
        </p:nvGraphicFramePr>
        <p:xfrm>
          <a:off x="7720013" y="3357861"/>
          <a:ext cx="4746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8" name="公式" r:id="rId23" imgW="152400" imgH="152468" progId="Equation.3">
                  <p:embed/>
                </p:oleObj>
              </mc:Choice>
              <mc:Fallback>
                <p:oleObj name="公式" r:id="rId23" imgW="152400" imgH="152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0013" y="3357861"/>
                        <a:ext cx="47466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24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198218"/>
              </p:ext>
            </p:extLst>
          </p:nvPr>
        </p:nvGraphicFramePr>
        <p:xfrm>
          <a:off x="8570913" y="3357861"/>
          <a:ext cx="4746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9" name="公式" r:id="rId25" imgW="152400" imgH="152468" progId="Equation.3">
                  <p:embed/>
                </p:oleObj>
              </mc:Choice>
              <mc:Fallback>
                <p:oleObj name="公式" r:id="rId25" imgW="152400" imgH="152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0913" y="3357861"/>
                        <a:ext cx="47466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725" name="Text Box 85"/>
          <p:cNvSpPr txBox="1">
            <a:spLocks noChangeArrowheads="1"/>
          </p:cNvSpPr>
          <p:nvPr/>
        </p:nvSpPr>
        <p:spPr bwMode="auto">
          <a:xfrm>
            <a:off x="847725" y="816273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•</a:t>
            </a:r>
            <a:r>
              <a:rPr lang="en-US" altLang="zh-CN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在两板外侧</a:t>
            </a:r>
          </a:p>
        </p:txBody>
      </p:sp>
      <p:sp>
        <p:nvSpPr>
          <p:cNvPr id="240726" name="Text Box 86"/>
          <p:cNvSpPr txBox="1">
            <a:spLocks noChangeArrowheads="1"/>
          </p:cNvSpPr>
          <p:nvPr/>
        </p:nvSpPr>
        <p:spPr bwMode="auto">
          <a:xfrm>
            <a:off x="835025" y="1867198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•</a:t>
            </a:r>
            <a:r>
              <a:rPr lang="en-US" altLang="zh-CN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在两板内侧</a:t>
            </a:r>
          </a:p>
        </p:txBody>
      </p:sp>
      <p:graphicFrame>
        <p:nvGraphicFramePr>
          <p:cNvPr id="240728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585448"/>
              </p:ext>
            </p:extLst>
          </p:nvPr>
        </p:nvGraphicFramePr>
        <p:xfrm>
          <a:off x="5148263" y="816273"/>
          <a:ext cx="5302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0" name="公式" r:id="rId27" imgW="171365" imgH="114198" progId="Equation.3">
                  <p:embed/>
                </p:oleObj>
              </mc:Choice>
              <mc:Fallback>
                <p:oleObj name="公式" r:id="rId27" imgW="171365" imgH="11419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816273"/>
                        <a:ext cx="5302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29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92504"/>
              </p:ext>
            </p:extLst>
          </p:nvPr>
        </p:nvGraphicFramePr>
        <p:xfrm>
          <a:off x="5148263" y="1629073"/>
          <a:ext cx="7540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1" name="公式" r:id="rId29" imgW="276352" imgH="361882" progId="Equation.3">
                  <p:embed/>
                </p:oleObj>
              </mc:Choice>
              <mc:Fallback>
                <p:oleObj name="公式" r:id="rId29" imgW="276352" imgH="3618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629073"/>
                        <a:ext cx="754062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735" name="Text Box 95"/>
          <p:cNvSpPr txBox="1">
            <a:spLocks noChangeArrowheads="1"/>
          </p:cNvSpPr>
          <p:nvPr/>
        </p:nvSpPr>
        <p:spPr bwMode="auto">
          <a:xfrm>
            <a:off x="35496" y="2636912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小结：</a:t>
            </a:r>
          </a:p>
        </p:txBody>
      </p:sp>
      <p:sp>
        <p:nvSpPr>
          <p:cNvPr id="240736" name="Text Box 96"/>
          <p:cNvSpPr txBox="1">
            <a:spLocks noChangeArrowheads="1"/>
          </p:cNvSpPr>
          <p:nvPr/>
        </p:nvSpPr>
        <p:spPr bwMode="auto">
          <a:xfrm>
            <a:off x="827088" y="2636912"/>
            <a:ext cx="5689600" cy="91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  <a:cs typeface="Times New Roman" panose="02020603050405020304" pitchFamily="18" charset="0"/>
              </a:rPr>
              <a:t>用电场强度的定义，根据叠加原理求电场强度的方法和步骤：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240738" name="Text Box 98"/>
          <p:cNvSpPr txBox="1">
            <a:spLocks noChangeArrowheads="1"/>
          </p:cNvSpPr>
          <p:nvPr/>
        </p:nvSpPr>
        <p:spPr bwMode="auto">
          <a:xfrm>
            <a:off x="85725" y="3669011"/>
            <a:ext cx="6791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根据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已知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电荷分布，取适当的电荷元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40739" name="Text Box 99"/>
          <p:cNvSpPr txBox="1">
            <a:spLocks noChangeArrowheads="1"/>
          </p:cNvSpPr>
          <p:nvPr/>
        </p:nvSpPr>
        <p:spPr bwMode="auto">
          <a:xfrm>
            <a:off x="107950" y="4172248"/>
            <a:ext cx="833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）根据点电荷的场强，写出电荷元      产生的场强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40740" name="Text Box 100"/>
          <p:cNvSpPr txBox="1">
            <a:spLocks noChangeArrowheads="1"/>
          </p:cNvSpPr>
          <p:nvPr/>
        </p:nvSpPr>
        <p:spPr bwMode="auto">
          <a:xfrm>
            <a:off x="120650" y="5570836"/>
            <a:ext cx="815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）选适当的坐标系，求      的各分量，积分求出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40741" name="Text Box 101"/>
          <p:cNvSpPr txBox="1">
            <a:spLocks noChangeArrowheads="1"/>
          </p:cNvSpPr>
          <p:nvPr/>
        </p:nvSpPr>
        <p:spPr bwMode="auto">
          <a:xfrm>
            <a:off x="85725" y="6140748"/>
            <a:ext cx="7632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）最后求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出       。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  <a:cs typeface="Times New Roman" panose="02020603050405020304" pitchFamily="18" charset="0"/>
              </a:rPr>
              <a:t>求解过程中要重视对称性分析。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0742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013175"/>
              </p:ext>
            </p:extLst>
          </p:nvPr>
        </p:nvGraphicFramePr>
        <p:xfrm>
          <a:off x="3694113" y="5545436"/>
          <a:ext cx="517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2" name="Equation" r:id="rId31" imgW="161883" imgH="133486" progId="Equation.DSMT4">
                  <p:embed/>
                </p:oleObj>
              </mc:Choice>
              <mc:Fallback>
                <p:oleObj name="Equation" r:id="rId31" imgW="161883" imgH="13348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113" y="5545436"/>
                        <a:ext cx="5175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43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78597"/>
              </p:ext>
            </p:extLst>
          </p:nvPr>
        </p:nvGraphicFramePr>
        <p:xfrm>
          <a:off x="2246313" y="4581823"/>
          <a:ext cx="2541587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3" name="Equation" r:id="rId33" imgW="971635" imgH="361882" progId="Equation.DSMT4">
                  <p:embed/>
                </p:oleObj>
              </mc:Choice>
              <mc:Fallback>
                <p:oleObj name="Equation" r:id="rId33" imgW="971635" imgH="36188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4581823"/>
                        <a:ext cx="2541587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44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509910"/>
              </p:ext>
            </p:extLst>
          </p:nvPr>
        </p:nvGraphicFramePr>
        <p:xfrm>
          <a:off x="5249863" y="4172248"/>
          <a:ext cx="4968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4" name="Equation" r:id="rId35" imgW="133435" imgH="133486" progId="Equation.DSMT4">
                  <p:embed/>
                </p:oleObj>
              </mc:Choice>
              <mc:Fallback>
                <p:oleObj name="Equation" r:id="rId35" imgW="133435" imgH="13348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863" y="4172248"/>
                        <a:ext cx="49688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45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088250"/>
              </p:ext>
            </p:extLst>
          </p:nvPr>
        </p:nvGraphicFramePr>
        <p:xfrm>
          <a:off x="6156325" y="3669011"/>
          <a:ext cx="4953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5" name="Equation" r:id="rId37" imgW="133435" imgH="133486" progId="Equation.DSMT4">
                  <p:embed/>
                </p:oleObj>
              </mc:Choice>
              <mc:Fallback>
                <p:oleObj name="Equation" r:id="rId37" imgW="133435" imgH="13348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3669011"/>
                        <a:ext cx="49530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46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892209"/>
              </p:ext>
            </p:extLst>
          </p:nvPr>
        </p:nvGraphicFramePr>
        <p:xfrm>
          <a:off x="2268538" y="6093123"/>
          <a:ext cx="3730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6" name="Equation" r:id="rId39" imgW="85683" imgH="123689" progId="Equation.DSMT4">
                  <p:embed/>
                </p:oleObj>
              </mc:Choice>
              <mc:Fallback>
                <p:oleObj name="Equation" r:id="rId39" imgW="85683" imgH="12368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6093123"/>
                        <a:ext cx="373062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747" name="Object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467344"/>
              </p:ext>
            </p:extLst>
          </p:nvPr>
        </p:nvGraphicFramePr>
        <p:xfrm>
          <a:off x="6938963" y="5523211"/>
          <a:ext cx="15208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7" name="Equation" r:id="rId41" imgW="552365" imgH="171450" progId="Equation.DSMT4">
                  <p:embed/>
                </p:oleObj>
              </mc:Choice>
              <mc:Fallback>
                <p:oleObj name="Equation" r:id="rId41" imgW="552365" imgH="1714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8963" y="5523211"/>
                        <a:ext cx="15208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974319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0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0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4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40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0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4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4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4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40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40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40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4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4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40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4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4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4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40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40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4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40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40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40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97" grpId="0" build="p" autoUpdateAnimBg="0"/>
      <p:bldP spid="240699" grpId="0" build="p" autoUpdateAnimBg="0"/>
      <p:bldP spid="240710" grpId="0" animBg="1"/>
      <p:bldP spid="240711" grpId="0" animBg="1"/>
      <p:bldP spid="240712" grpId="0" animBg="1"/>
      <p:bldP spid="240713" grpId="0" animBg="1"/>
      <p:bldP spid="240714" grpId="0" animBg="1"/>
      <p:bldP spid="240715" grpId="0" animBg="1"/>
      <p:bldP spid="240725" grpId="0" build="p" autoUpdateAnimBg="0"/>
      <p:bldP spid="240726" grpId="0" build="p" autoUpdateAnimBg="0"/>
      <p:bldP spid="240735" grpId="0" build="p" autoUpdateAnimBg="0"/>
      <p:bldP spid="240736" grpId="0" build="p" autoUpdateAnimBg="0"/>
      <p:bldP spid="240738" grpId="0" build="p" autoUpdateAnimBg="0"/>
      <p:bldP spid="240739" grpId="0" build="p" autoUpdateAnimBg="0"/>
      <p:bldP spid="240740" grpId="0" build="p" autoUpdateAnimBg="0"/>
      <p:bldP spid="240741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618" name="Group 26"/>
          <p:cNvGrpSpPr>
            <a:grpSpLocks/>
          </p:cNvGrpSpPr>
          <p:nvPr/>
        </p:nvGrpSpPr>
        <p:grpSpPr bwMode="auto">
          <a:xfrm>
            <a:off x="6083300" y="4404023"/>
            <a:ext cx="2774950" cy="609600"/>
            <a:chOff x="3696" y="2917"/>
            <a:chExt cx="1748" cy="384"/>
          </a:xfrm>
        </p:grpSpPr>
        <p:sp>
          <p:nvSpPr>
            <p:cNvPr id="27678" name="Line 27"/>
            <p:cNvSpPr>
              <a:spLocks noChangeShapeType="1"/>
            </p:cNvSpPr>
            <p:nvPr/>
          </p:nvSpPr>
          <p:spPr bwMode="auto">
            <a:xfrm>
              <a:off x="3824" y="2939"/>
              <a:ext cx="158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9" name="Text Box 28"/>
            <p:cNvSpPr txBox="1">
              <a:spLocks noChangeArrowheads="1"/>
            </p:cNvSpPr>
            <p:nvPr/>
          </p:nvSpPr>
          <p:spPr bwMode="auto">
            <a:xfrm>
              <a:off x="3696" y="29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O</a:t>
              </a:r>
            </a:p>
          </p:txBody>
        </p:sp>
        <p:sp>
          <p:nvSpPr>
            <p:cNvPr id="27680" name="Text Box 29"/>
            <p:cNvSpPr txBox="1">
              <a:spLocks noChangeArrowheads="1"/>
            </p:cNvSpPr>
            <p:nvPr/>
          </p:nvSpPr>
          <p:spPr bwMode="auto">
            <a:xfrm>
              <a:off x="5232" y="301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x</a:t>
              </a:r>
            </a:p>
          </p:txBody>
        </p:sp>
      </p:grpSp>
      <p:sp>
        <p:nvSpPr>
          <p:cNvPr id="238622" name="Oval 30"/>
          <p:cNvSpPr>
            <a:spLocks noChangeArrowheads="1"/>
          </p:cNvSpPr>
          <p:nvPr/>
        </p:nvSpPr>
        <p:spPr bwMode="auto">
          <a:xfrm>
            <a:off x="1197149" y="1048147"/>
            <a:ext cx="152400" cy="152400"/>
          </a:xfrm>
          <a:prstGeom prst="ellipse">
            <a:avLst/>
          </a:prstGeom>
          <a:solidFill>
            <a:srgbClr val="FFFF66"/>
          </a:solidFill>
          <a:ln w="9525">
            <a:solidFill>
              <a:srgbClr val="FFFF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38623" name="Objec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557874"/>
              </p:ext>
            </p:extLst>
          </p:nvPr>
        </p:nvGraphicFramePr>
        <p:xfrm>
          <a:off x="1641649" y="913209"/>
          <a:ext cx="1079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7" name="Equation" r:id="rId3" imgW="1009565" imgH="361882" progId="Equation.3">
                  <p:embed/>
                </p:oleObj>
              </mc:Choice>
              <mc:Fallback>
                <p:oleObj name="Equation" r:id="rId3" imgW="1009565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649" y="913209"/>
                        <a:ext cx="1079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624" name="Oval 32"/>
          <p:cNvSpPr>
            <a:spLocks noChangeArrowheads="1"/>
          </p:cNvSpPr>
          <p:nvPr/>
        </p:nvSpPr>
        <p:spPr bwMode="auto">
          <a:xfrm>
            <a:off x="1187624" y="1722834"/>
            <a:ext cx="152400" cy="152400"/>
          </a:xfrm>
          <a:prstGeom prst="ellipse">
            <a:avLst/>
          </a:prstGeom>
          <a:solidFill>
            <a:srgbClr val="FFFF66"/>
          </a:solidFill>
          <a:ln w="9525">
            <a:solidFill>
              <a:srgbClr val="FFFF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38625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84221"/>
              </p:ext>
            </p:extLst>
          </p:nvPr>
        </p:nvGraphicFramePr>
        <p:xfrm>
          <a:off x="1560687" y="1362472"/>
          <a:ext cx="25876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8" name="公式" r:id="rId5" imgW="2524083" imgH="847759" progId="Equation.3">
                  <p:embed/>
                </p:oleObj>
              </mc:Choice>
              <mc:Fallback>
                <p:oleObj name="公式" r:id="rId5" imgW="2524083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687" y="1362472"/>
                        <a:ext cx="25876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626" name="Text Box 34"/>
          <p:cNvSpPr txBox="1">
            <a:spLocks noChangeArrowheads="1"/>
          </p:cNvSpPr>
          <p:nvPr/>
        </p:nvSpPr>
        <p:spPr bwMode="auto">
          <a:xfrm>
            <a:off x="995363" y="2689523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圆环对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杆的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作用力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238627" name="Oval 35"/>
          <p:cNvSpPr>
            <a:spLocks noChangeArrowheads="1"/>
          </p:cNvSpPr>
          <p:nvPr/>
        </p:nvSpPr>
        <p:spPr bwMode="auto">
          <a:xfrm>
            <a:off x="5946775" y="3551536"/>
            <a:ext cx="609600" cy="1676400"/>
          </a:xfrm>
          <a:prstGeom prst="ellipse">
            <a:avLst/>
          </a:prstGeom>
          <a:noFill/>
          <a:ln w="76200">
            <a:pattFill prst="narHorz">
              <a:fgClr>
                <a:srgbClr val="00FF00"/>
              </a:fgClr>
              <a:bgClr>
                <a:srgbClr val="FFFF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8628" name="Text Box 36"/>
          <p:cNvSpPr txBox="1">
            <a:spLocks noChangeArrowheads="1"/>
          </p:cNvSpPr>
          <p:nvPr/>
        </p:nvSpPr>
        <p:spPr bwMode="auto">
          <a:xfrm>
            <a:off x="5626100" y="344041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>
                <a:solidFill>
                  <a:srgbClr val="FFFF66"/>
                </a:solidFill>
                <a:ea typeface="楷体_GB2312" pitchFamily="49" charset="-122"/>
              </a:rPr>
              <a:t>q</a:t>
            </a:r>
          </a:p>
        </p:txBody>
      </p:sp>
      <p:sp>
        <p:nvSpPr>
          <p:cNvPr id="238629" name="Text Box 37"/>
          <p:cNvSpPr txBox="1">
            <a:spLocks noChangeArrowheads="1"/>
          </p:cNvSpPr>
          <p:nvPr/>
        </p:nvSpPr>
        <p:spPr bwMode="auto">
          <a:xfrm>
            <a:off x="8156575" y="3780136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66"/>
                </a:solidFill>
                <a:ea typeface="楷体_GB2312" pitchFamily="49" charset="-122"/>
              </a:rPr>
              <a:t>L</a:t>
            </a:r>
          </a:p>
        </p:txBody>
      </p:sp>
      <p:sp>
        <p:nvSpPr>
          <p:cNvPr id="238630" name="Text Box 38"/>
          <p:cNvSpPr txBox="1">
            <a:spLocks noChangeArrowheads="1"/>
          </p:cNvSpPr>
          <p:nvPr/>
        </p:nvSpPr>
        <p:spPr bwMode="auto">
          <a:xfrm>
            <a:off x="323850" y="3240386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238631" name="Objec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9055039"/>
              </p:ext>
            </p:extLst>
          </p:nvPr>
        </p:nvGraphicFramePr>
        <p:xfrm>
          <a:off x="1096963" y="3300711"/>
          <a:ext cx="1281112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9" name="Equation" r:id="rId7" imgW="1219200" imgH="323918" progId="Equation.3">
                  <p:embed/>
                </p:oleObj>
              </mc:Choice>
              <mc:Fallback>
                <p:oleObj name="Equation" r:id="rId7" imgW="1219200" imgH="32391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3300711"/>
                        <a:ext cx="1281112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32" name="Objec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317980"/>
              </p:ext>
            </p:extLst>
          </p:nvPr>
        </p:nvGraphicFramePr>
        <p:xfrm>
          <a:off x="1011238" y="3780136"/>
          <a:ext cx="34163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0" name="公式" r:id="rId9" imgW="3352800" imgH="847759" progId="Equation.3">
                  <p:embed/>
                </p:oleObj>
              </mc:Choice>
              <mc:Fallback>
                <p:oleObj name="公式" r:id="rId9" imgW="3352800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3780136"/>
                        <a:ext cx="34163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33" name="Object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435740"/>
              </p:ext>
            </p:extLst>
          </p:nvPr>
        </p:nvGraphicFramePr>
        <p:xfrm>
          <a:off x="1047750" y="4886623"/>
          <a:ext cx="27797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1" name="公式" r:id="rId11" imgW="2714752" imgH="400152" progId="Equation.3">
                  <p:embed/>
                </p:oleObj>
              </mc:Choice>
              <mc:Fallback>
                <p:oleObj name="公式" r:id="rId11" imgW="2714752" imgH="40015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886623"/>
                        <a:ext cx="277971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34" name="Object 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064449"/>
              </p:ext>
            </p:extLst>
          </p:nvPr>
        </p:nvGraphicFramePr>
        <p:xfrm>
          <a:off x="1000919" y="5516861"/>
          <a:ext cx="3492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2" name="公式" r:id="rId13" imgW="3429000" imgH="847759" progId="Equation.3">
                  <p:embed/>
                </p:oleObj>
              </mc:Choice>
              <mc:Fallback>
                <p:oleObj name="公式" r:id="rId13" imgW="3429000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919" y="5516861"/>
                        <a:ext cx="3492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635" name="Text Box 43"/>
          <p:cNvSpPr txBox="1">
            <a:spLocks noChangeArrowheads="1"/>
          </p:cNvSpPr>
          <p:nvPr/>
        </p:nvSpPr>
        <p:spPr bwMode="auto">
          <a:xfrm>
            <a:off x="755650" y="354409"/>
            <a:ext cx="390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2. 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由电场强度求力</a:t>
            </a:r>
          </a:p>
        </p:txBody>
      </p:sp>
      <p:graphicFrame>
        <p:nvGraphicFramePr>
          <p:cNvPr id="238636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782165"/>
              </p:ext>
            </p:extLst>
          </p:nvPr>
        </p:nvGraphicFramePr>
        <p:xfrm>
          <a:off x="7188200" y="3897611"/>
          <a:ext cx="39211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3" name="Equation" r:id="rId15" imgW="323765" imgH="323918" progId="Equation.3">
                  <p:embed/>
                </p:oleObj>
              </mc:Choice>
              <mc:Fallback>
                <p:oleObj name="Equation" r:id="rId15" imgW="323765" imgH="323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3897611"/>
                        <a:ext cx="392113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37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03071"/>
              </p:ext>
            </p:extLst>
          </p:nvPr>
        </p:nvGraphicFramePr>
        <p:xfrm>
          <a:off x="7524750" y="4508798"/>
          <a:ext cx="431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4" name="Equation" r:id="rId17" imgW="362035" imgH="361882" progId="Equation.3">
                  <p:embed/>
                </p:oleObj>
              </mc:Choice>
              <mc:Fallback>
                <p:oleObj name="Equation" r:id="rId17" imgW="362035" imgH="3618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4508798"/>
                        <a:ext cx="431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638" name="Line 46"/>
          <p:cNvSpPr>
            <a:spLocks noChangeShapeType="1"/>
          </p:cNvSpPr>
          <p:nvPr/>
        </p:nvSpPr>
        <p:spPr bwMode="auto">
          <a:xfrm flipV="1">
            <a:off x="6253163" y="3551536"/>
            <a:ext cx="0" cy="9144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8639" name="Text Box 47"/>
          <p:cNvSpPr txBox="1">
            <a:spLocks noChangeArrowheads="1"/>
          </p:cNvSpPr>
          <p:nvPr/>
        </p:nvSpPr>
        <p:spPr bwMode="auto">
          <a:xfrm>
            <a:off x="6143625" y="2983211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R</a:t>
            </a:r>
          </a:p>
        </p:txBody>
      </p:sp>
      <p:sp>
        <p:nvSpPr>
          <p:cNvPr id="238640" name="Rectangle 48"/>
          <p:cNvSpPr>
            <a:spLocks noChangeArrowheads="1"/>
          </p:cNvSpPr>
          <p:nvPr/>
        </p:nvSpPr>
        <p:spPr bwMode="auto">
          <a:xfrm>
            <a:off x="179388" y="2225973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5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238641" name="Rectangle 49"/>
          <p:cNvSpPr>
            <a:spLocks noChangeArrowheads="1"/>
          </p:cNvSpPr>
          <p:nvPr/>
        </p:nvSpPr>
        <p:spPr bwMode="auto">
          <a:xfrm>
            <a:off x="998538" y="2256136"/>
            <a:ext cx="7966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已知圆环带电量为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q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，杆的电荷线密度为</a:t>
            </a:r>
            <a:r>
              <a:rPr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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，长为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38642" name="Rectangle 50"/>
          <p:cNvSpPr>
            <a:spLocks noChangeArrowheads="1"/>
          </p:cNvSpPr>
          <p:nvPr/>
        </p:nvSpPr>
        <p:spPr bwMode="auto">
          <a:xfrm>
            <a:off x="276225" y="2689523"/>
            <a:ext cx="87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求：</a:t>
            </a:r>
          </a:p>
        </p:txBody>
      </p:sp>
      <p:sp>
        <p:nvSpPr>
          <p:cNvPr id="238643" name="Rectangle 51"/>
          <p:cNvSpPr>
            <a:spLocks noChangeArrowheads="1"/>
          </p:cNvSpPr>
          <p:nvPr/>
        </p:nvSpPr>
        <p:spPr bwMode="auto">
          <a:xfrm>
            <a:off x="2942028" y="860325"/>
            <a:ext cx="269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普遍适用</a:t>
            </a:r>
          </a:p>
        </p:txBody>
      </p:sp>
      <p:sp>
        <p:nvSpPr>
          <p:cNvPr id="238644" name="Rectangle 52"/>
          <p:cNvSpPr>
            <a:spLocks noChangeArrowheads="1"/>
          </p:cNvSpPr>
          <p:nvPr/>
        </p:nvSpPr>
        <p:spPr bwMode="auto">
          <a:xfrm>
            <a:off x="4383088" y="1554738"/>
            <a:ext cx="3001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用于点电荷</a:t>
            </a:r>
          </a:p>
        </p:txBody>
      </p:sp>
      <p:sp>
        <p:nvSpPr>
          <p:cNvPr id="238646" name="Rectangle 54"/>
          <p:cNvSpPr>
            <a:spLocks noChangeArrowheads="1"/>
          </p:cNvSpPr>
          <p:nvPr/>
        </p:nvSpPr>
        <p:spPr bwMode="auto">
          <a:xfrm>
            <a:off x="6227763" y="4404023"/>
            <a:ext cx="2041525" cy="76200"/>
          </a:xfrm>
          <a:prstGeom prst="rect">
            <a:avLst/>
          </a:prstGeom>
          <a:gradFill rotWithShape="0">
            <a:gsLst>
              <a:gs pos="0">
                <a:srgbClr val="76762F"/>
              </a:gs>
              <a:gs pos="50000">
                <a:srgbClr val="FFFF66"/>
              </a:gs>
              <a:gs pos="100000">
                <a:srgbClr val="76762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6600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8647" name="Line 55"/>
          <p:cNvSpPr>
            <a:spLocks noChangeShapeType="1"/>
          </p:cNvSpPr>
          <p:nvPr/>
        </p:nvSpPr>
        <p:spPr bwMode="auto">
          <a:xfrm>
            <a:off x="7378700" y="4440536"/>
            <a:ext cx="609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8648" name="Rectangle 56"/>
          <p:cNvSpPr>
            <a:spLocks noChangeArrowheads="1"/>
          </p:cNvSpPr>
          <p:nvPr/>
        </p:nvSpPr>
        <p:spPr bwMode="auto">
          <a:xfrm>
            <a:off x="7308850" y="4408786"/>
            <a:ext cx="76200" cy="76200"/>
          </a:xfrm>
          <a:prstGeom prst="rect">
            <a:avLst/>
          </a:prstGeom>
          <a:solidFill>
            <a:srgbClr val="66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607874"/>
              </p:ext>
            </p:extLst>
          </p:nvPr>
        </p:nvGraphicFramePr>
        <p:xfrm>
          <a:off x="4762501" y="142256"/>
          <a:ext cx="420211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5" name="Equation" r:id="rId19" imgW="1968480" imgH="469800" progId="Equation.DSMT4">
                  <p:embed/>
                </p:oleObj>
              </mc:Choice>
              <mc:Fallback>
                <p:oleObj name="Equation" r:id="rId19" imgW="19684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762501" y="142256"/>
                        <a:ext cx="4202112" cy="1008063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261941" y="40202"/>
            <a:ext cx="71963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积分表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411535"/>
              </p:ext>
            </p:extLst>
          </p:nvPr>
        </p:nvGraphicFramePr>
        <p:xfrm>
          <a:off x="4545013" y="5509716"/>
          <a:ext cx="344328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6" name="Equation" r:id="rId21" imgW="1612800" imgH="469800" progId="Equation.DSMT4">
                  <p:embed/>
                </p:oleObj>
              </mc:Choice>
              <mc:Fallback>
                <p:oleObj name="Equation" r:id="rId21" imgW="16128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545013" y="5509716"/>
                        <a:ext cx="3443287" cy="100806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4377390" y="3595576"/>
            <a:ext cx="112918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圆环轴线上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的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电场强度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6563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3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3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8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3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23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23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23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3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23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000"/>
                                        <p:tgtEl>
                                          <p:spTgt spid="23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2000"/>
                                        <p:tgtEl>
                                          <p:spTgt spid="23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622" grpId="0" animBg="1"/>
      <p:bldP spid="238624" grpId="0" animBg="1"/>
      <p:bldP spid="238626" grpId="0" autoUpdateAnimBg="0"/>
      <p:bldP spid="238627" grpId="0" animBg="1"/>
      <p:bldP spid="238628" grpId="0" autoUpdateAnimBg="0"/>
      <p:bldP spid="238629" grpId="0" autoUpdateAnimBg="0"/>
      <p:bldP spid="238630" grpId="0" autoUpdateAnimBg="0"/>
      <p:bldP spid="238635" grpId="0" autoUpdateAnimBg="0"/>
      <p:bldP spid="238638" grpId="0" animBg="1"/>
      <p:bldP spid="238639" grpId="0" autoUpdateAnimBg="0"/>
      <p:bldP spid="238640" grpId="0" autoUpdateAnimBg="0"/>
      <p:bldP spid="238641" grpId="0" autoUpdateAnimBg="0"/>
      <p:bldP spid="238642" grpId="0" autoUpdateAnimBg="0"/>
      <p:bldP spid="238643" grpId="0" autoUpdateAnimBg="0"/>
      <p:bldP spid="238644" grpId="0" autoUpdateAnimBg="0"/>
      <p:bldP spid="238646" grpId="0" animBg="1"/>
      <p:bldP spid="238647" grpId="0" animBg="1"/>
      <p:bldP spid="238648" grpId="0" animBg="1"/>
      <p:bldP spid="34" grpId="0" autoUpdateAnimBg="0"/>
      <p:bldP spid="35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650" name="Text Box 2"/>
          <p:cNvSpPr txBox="1">
            <a:spLocks noChangeArrowheads="1"/>
          </p:cNvSpPr>
          <p:nvPr/>
        </p:nvSpPr>
        <p:spPr bwMode="auto">
          <a:xfrm>
            <a:off x="217488" y="379512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6</a:t>
            </a:r>
            <a:endParaRPr kumimoji="1" lang="zh-CN" altLang="en-US" sz="2400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075651" name="Text Box 3"/>
          <p:cNvSpPr txBox="1">
            <a:spLocks noChangeArrowheads="1"/>
          </p:cNvSpPr>
          <p:nvPr/>
        </p:nvSpPr>
        <p:spPr bwMode="auto">
          <a:xfrm>
            <a:off x="252413" y="92233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2075652" name="Object 4"/>
          <p:cNvGraphicFramePr>
            <a:graphicFrameLocks/>
          </p:cNvGraphicFramePr>
          <p:nvPr/>
        </p:nvGraphicFramePr>
        <p:xfrm>
          <a:off x="900113" y="968375"/>
          <a:ext cx="11699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2" name="Equation" r:id="rId3" imgW="1162095" imgH="419207" progId="Equation.3">
                  <p:embed/>
                </p:oleObj>
              </mc:Choice>
              <mc:Fallback>
                <p:oleObj name="Equation" r:id="rId3" imgW="1162095" imgH="419207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968375"/>
                        <a:ext cx="11699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5653" name="Object 5"/>
          <p:cNvGraphicFramePr>
            <a:graphicFrameLocks/>
          </p:cNvGraphicFramePr>
          <p:nvPr/>
        </p:nvGraphicFramePr>
        <p:xfrm>
          <a:off x="2957513" y="962025"/>
          <a:ext cx="1371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3" name="Equation" r:id="rId5" imgW="1362122" imgH="419207" progId="Equation.3">
                  <p:embed/>
                </p:oleObj>
              </mc:Choice>
              <mc:Fallback>
                <p:oleObj name="Equation" r:id="rId5" imgW="1362122" imgH="419207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962025"/>
                        <a:ext cx="1371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5654" name="Text Box 6"/>
          <p:cNvSpPr txBox="1">
            <a:spLocks noChangeArrowheads="1"/>
          </p:cNvSpPr>
          <p:nvPr/>
        </p:nvSpPr>
        <p:spPr bwMode="auto">
          <a:xfrm>
            <a:off x="730188" y="2276630"/>
            <a:ext cx="359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相对于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点的力矩</a:t>
            </a:r>
          </a:p>
        </p:txBody>
      </p:sp>
      <p:graphicFrame>
        <p:nvGraphicFramePr>
          <p:cNvPr id="2075655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962363"/>
              </p:ext>
            </p:extLst>
          </p:nvPr>
        </p:nvGraphicFramePr>
        <p:xfrm>
          <a:off x="812408" y="2633238"/>
          <a:ext cx="4216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4" name="公式" r:id="rId7" imgW="4209998" imgH="819248" progId="Equation.3">
                  <p:embed/>
                </p:oleObj>
              </mc:Choice>
              <mc:Fallback>
                <p:oleObj name="公式" r:id="rId7" imgW="4209998" imgH="81924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408" y="2633238"/>
                        <a:ext cx="42164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5656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9666611"/>
              </p:ext>
            </p:extLst>
          </p:nvPr>
        </p:nvGraphicFramePr>
        <p:xfrm>
          <a:off x="1212056" y="3409950"/>
          <a:ext cx="152241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5" name="公式" r:id="rId9" imgW="1514368" imgH="380876" progId="Equation.3">
                  <p:embed/>
                </p:oleObj>
              </mc:Choice>
              <mc:Fallback>
                <p:oleObj name="公式" r:id="rId9" imgW="1514368" imgH="38087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056" y="3409950"/>
                        <a:ext cx="152241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930775" y="2492896"/>
            <a:ext cx="2819400" cy="1905000"/>
            <a:chOff x="3408" y="768"/>
            <a:chExt cx="1776" cy="1200"/>
          </a:xfrm>
        </p:grpSpPr>
        <p:sp>
          <p:nvSpPr>
            <p:cNvPr id="18475" name="Line 11"/>
            <p:cNvSpPr>
              <a:spLocks noChangeShapeType="1"/>
            </p:cNvSpPr>
            <p:nvPr/>
          </p:nvSpPr>
          <p:spPr bwMode="auto">
            <a:xfrm>
              <a:off x="3408" y="768"/>
              <a:ext cx="1776" cy="0"/>
            </a:xfrm>
            <a:prstGeom prst="line">
              <a:avLst/>
            </a:prstGeom>
            <a:noFill/>
            <a:ln w="28575">
              <a:solidFill>
                <a:srgbClr val="CCFF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6" name="Line 12"/>
            <p:cNvSpPr>
              <a:spLocks noChangeShapeType="1"/>
            </p:cNvSpPr>
            <p:nvPr/>
          </p:nvSpPr>
          <p:spPr bwMode="auto">
            <a:xfrm>
              <a:off x="3408" y="1200"/>
              <a:ext cx="1776" cy="0"/>
            </a:xfrm>
            <a:prstGeom prst="line">
              <a:avLst/>
            </a:prstGeom>
            <a:noFill/>
            <a:ln w="28575">
              <a:solidFill>
                <a:srgbClr val="CCFF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7" name="Line 13"/>
            <p:cNvSpPr>
              <a:spLocks noChangeShapeType="1"/>
            </p:cNvSpPr>
            <p:nvPr/>
          </p:nvSpPr>
          <p:spPr bwMode="auto">
            <a:xfrm>
              <a:off x="3408" y="1584"/>
              <a:ext cx="1776" cy="0"/>
            </a:xfrm>
            <a:prstGeom prst="line">
              <a:avLst/>
            </a:prstGeom>
            <a:noFill/>
            <a:ln w="28575">
              <a:solidFill>
                <a:srgbClr val="CCFF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8" name="Line 14"/>
            <p:cNvSpPr>
              <a:spLocks noChangeShapeType="1"/>
            </p:cNvSpPr>
            <p:nvPr/>
          </p:nvSpPr>
          <p:spPr bwMode="auto">
            <a:xfrm>
              <a:off x="3408" y="1968"/>
              <a:ext cx="1776" cy="0"/>
            </a:xfrm>
            <a:prstGeom prst="line">
              <a:avLst/>
            </a:prstGeom>
            <a:noFill/>
            <a:ln w="28575">
              <a:solidFill>
                <a:srgbClr val="CCFF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075663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210121"/>
              </p:ext>
            </p:extLst>
          </p:nvPr>
        </p:nvGraphicFramePr>
        <p:xfrm>
          <a:off x="8281863" y="3993084"/>
          <a:ext cx="2794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6" name="Equation" r:id="rId11" imgW="266702" imgH="333368" progId="Equation.3">
                  <p:embed/>
                </p:oleObj>
              </mc:Choice>
              <mc:Fallback>
                <p:oleObj name="Equation" r:id="rId11" imgW="266702" imgH="33336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863" y="3993084"/>
                        <a:ext cx="2794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675313" y="2580209"/>
            <a:ext cx="1447800" cy="1741487"/>
            <a:chOff x="4045" y="823"/>
            <a:chExt cx="912" cy="1097"/>
          </a:xfrm>
        </p:grpSpPr>
        <p:sp>
          <p:nvSpPr>
            <p:cNvPr id="18469" name="Oval 17"/>
            <p:cNvSpPr>
              <a:spLocks noChangeArrowheads="1"/>
            </p:cNvSpPr>
            <p:nvPr/>
          </p:nvSpPr>
          <p:spPr bwMode="auto">
            <a:xfrm>
              <a:off x="4765" y="890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CC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70" name="Oval 18"/>
            <p:cNvSpPr>
              <a:spLocks noChangeArrowheads="1"/>
            </p:cNvSpPr>
            <p:nvPr/>
          </p:nvSpPr>
          <p:spPr bwMode="auto">
            <a:xfrm>
              <a:off x="4045" y="1680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CCFF"/>
                </a:gs>
                <a:gs pos="100000">
                  <a:srgbClr val="CC00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71" name="Line 19"/>
            <p:cNvSpPr>
              <a:spLocks noChangeShapeType="1"/>
            </p:cNvSpPr>
            <p:nvPr/>
          </p:nvSpPr>
          <p:spPr bwMode="auto">
            <a:xfrm flipV="1">
              <a:off x="4200" y="1045"/>
              <a:ext cx="576" cy="672"/>
            </a:xfrm>
            <a:prstGeom prst="line">
              <a:avLst/>
            </a:prstGeom>
            <a:noFill/>
            <a:ln w="28575">
              <a:solidFill>
                <a:srgbClr val="FF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72" name="Object 20"/>
            <p:cNvGraphicFramePr>
              <a:graphicFrameLocks/>
            </p:cNvGraphicFramePr>
            <p:nvPr/>
          </p:nvGraphicFramePr>
          <p:xfrm>
            <a:off x="4256" y="1727"/>
            <a:ext cx="304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07" name="Equation" r:id="rId13" imgW="476176" imgH="295307" progId="Equation.3">
                    <p:embed/>
                  </p:oleObj>
                </mc:Choice>
                <mc:Fallback>
                  <p:oleObj name="Equation" r:id="rId13" imgW="476176" imgH="295307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6" y="1727"/>
                          <a:ext cx="304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3" name="Object 21"/>
            <p:cNvGraphicFramePr>
              <a:graphicFrameLocks/>
            </p:cNvGraphicFramePr>
            <p:nvPr/>
          </p:nvGraphicFramePr>
          <p:xfrm>
            <a:off x="4448" y="823"/>
            <a:ext cx="304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08" name="Equation" r:id="rId15" imgW="476176" imgH="323920" progId="Equation.3">
                    <p:embed/>
                  </p:oleObj>
                </mc:Choice>
                <mc:Fallback>
                  <p:oleObj name="Equation" r:id="rId15" imgW="476176" imgH="32392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8" y="823"/>
                          <a:ext cx="304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74" name="Object 22"/>
            <p:cNvGraphicFramePr>
              <a:graphicFrameLocks/>
            </p:cNvGraphicFramePr>
            <p:nvPr/>
          </p:nvGraphicFramePr>
          <p:xfrm>
            <a:off x="4328" y="1253"/>
            <a:ext cx="88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09" name="Equation" r:id="rId17" imgW="133351" imgH="304755" progId="Equation.3">
                    <p:embed/>
                  </p:oleObj>
                </mc:Choice>
                <mc:Fallback>
                  <p:oleObj name="Equation" r:id="rId17" imgW="133351" imgH="304755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8" y="1253"/>
                          <a:ext cx="88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75671" name="Line 23"/>
          <p:cNvSpPr>
            <a:spLocks noChangeShapeType="1"/>
          </p:cNvSpPr>
          <p:nvPr/>
        </p:nvSpPr>
        <p:spPr bwMode="auto">
          <a:xfrm flipH="1">
            <a:off x="6226050" y="4221088"/>
            <a:ext cx="4572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5672" name="Line 24"/>
          <p:cNvSpPr>
            <a:spLocks noChangeShapeType="1"/>
          </p:cNvSpPr>
          <p:nvPr/>
        </p:nvSpPr>
        <p:spPr bwMode="auto">
          <a:xfrm>
            <a:off x="8123113" y="2843734"/>
            <a:ext cx="4572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75673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192652"/>
              </p:ext>
            </p:extLst>
          </p:nvPr>
        </p:nvGraphicFramePr>
        <p:xfrm>
          <a:off x="8597775" y="2645296"/>
          <a:ext cx="3667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0" name="Equation" r:id="rId19" imgW="361991" imgH="419207" progId="Equation.3">
                  <p:embed/>
                </p:oleObj>
              </mc:Choice>
              <mc:Fallback>
                <p:oleObj name="Equation" r:id="rId19" imgW="361991" imgH="419207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7775" y="2645296"/>
                        <a:ext cx="3667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5674" name="Objec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5023749"/>
              </p:ext>
            </p:extLst>
          </p:nvPr>
        </p:nvGraphicFramePr>
        <p:xfrm>
          <a:off x="5778375" y="3864496"/>
          <a:ext cx="3667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1" name="Equation" r:id="rId21" imgW="361991" imgH="419207" progId="Equation.3">
                  <p:embed/>
                </p:oleObj>
              </mc:Choice>
              <mc:Fallback>
                <p:oleObj name="Equation" r:id="rId21" imgW="361991" imgH="419207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375" y="3864496"/>
                        <a:ext cx="3667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5675" name="Objec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222281"/>
              </p:ext>
            </p:extLst>
          </p:nvPr>
        </p:nvGraphicFramePr>
        <p:xfrm>
          <a:off x="7434138" y="3451746"/>
          <a:ext cx="230187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2" name="公式" r:id="rId23" imgW="219192" imgH="266694" progId="Equation.3">
                  <p:embed/>
                </p:oleObj>
              </mc:Choice>
              <mc:Fallback>
                <p:oleObj name="公式" r:id="rId23" imgW="219192" imgH="26669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138" y="3451746"/>
                        <a:ext cx="230187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5676" name="Line 28"/>
          <p:cNvSpPr>
            <a:spLocks noChangeShapeType="1"/>
          </p:cNvSpPr>
          <p:nvPr/>
        </p:nvSpPr>
        <p:spPr bwMode="auto">
          <a:xfrm flipV="1">
            <a:off x="7589713" y="3442221"/>
            <a:ext cx="45720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7567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186480"/>
              </p:ext>
            </p:extLst>
          </p:nvPr>
        </p:nvGraphicFramePr>
        <p:xfrm>
          <a:off x="8065963" y="3272359"/>
          <a:ext cx="3270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3" name="公式" r:id="rId25" imgW="142799" imgH="190573" progId="Equation.3">
                  <p:embed/>
                </p:oleObj>
              </mc:Choice>
              <mc:Fallback>
                <p:oleObj name="公式" r:id="rId25" imgW="142799" imgH="1905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963" y="3272359"/>
                        <a:ext cx="3270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5678" name="Rectangle 30"/>
          <p:cNvSpPr>
            <a:spLocks noChangeArrowheads="1"/>
          </p:cNvSpPr>
          <p:nvPr/>
        </p:nvSpPr>
        <p:spPr bwMode="auto">
          <a:xfrm>
            <a:off x="755650" y="379413"/>
            <a:ext cx="5775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求电偶极子在均匀电场中受到的力偶矩。 </a:t>
            </a: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7169025" y="2988196"/>
            <a:ext cx="404813" cy="495300"/>
            <a:chOff x="4356" y="1080"/>
            <a:chExt cx="255" cy="312"/>
          </a:xfrm>
        </p:grpSpPr>
        <p:sp>
          <p:nvSpPr>
            <p:cNvPr id="18467" name="Oval 32"/>
            <p:cNvSpPr>
              <a:spLocks noChangeArrowheads="1"/>
            </p:cNvSpPr>
            <p:nvPr/>
          </p:nvSpPr>
          <p:spPr bwMode="auto">
            <a:xfrm>
              <a:off x="4476" y="1344"/>
              <a:ext cx="48" cy="4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68" name="Rectangle 33"/>
            <p:cNvSpPr>
              <a:spLocks noChangeArrowheads="1"/>
            </p:cNvSpPr>
            <p:nvPr/>
          </p:nvSpPr>
          <p:spPr bwMode="auto">
            <a:xfrm>
              <a:off x="4356" y="10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66FFFF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2075682" name="Arc 34"/>
          <p:cNvSpPr>
            <a:spLocks/>
          </p:cNvSpPr>
          <p:nvPr/>
        </p:nvSpPr>
        <p:spPr bwMode="auto">
          <a:xfrm rot="-2464591">
            <a:off x="7097588" y="3653359"/>
            <a:ext cx="301625" cy="193675"/>
          </a:xfrm>
          <a:custGeom>
            <a:avLst/>
            <a:gdLst>
              <a:gd name="T0" fmla="*/ 2147483646 w 21600"/>
              <a:gd name="T1" fmla="*/ 2147483646 h 14491"/>
              <a:gd name="T2" fmla="*/ 2147483646 w 21600"/>
              <a:gd name="T3" fmla="*/ 2147483646 h 14491"/>
              <a:gd name="T4" fmla="*/ 0 w 21600"/>
              <a:gd name="T5" fmla="*/ 0 h 14491"/>
              <a:gd name="T6" fmla="*/ 0 60000 65536"/>
              <a:gd name="T7" fmla="*/ 0 60000 65536"/>
              <a:gd name="T8" fmla="*/ 0 60000 65536"/>
              <a:gd name="T9" fmla="*/ 0 w 21600"/>
              <a:gd name="T10" fmla="*/ 0 h 14491"/>
              <a:gd name="T11" fmla="*/ 21600 w 21600"/>
              <a:gd name="T12" fmla="*/ 14491 h 144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4491" fill="none" extrusionOk="0">
                <a:moveTo>
                  <a:pt x="21599" y="115"/>
                </a:moveTo>
                <a:cubicBezTo>
                  <a:pt x="21571" y="5431"/>
                  <a:pt x="19583" y="10549"/>
                  <a:pt x="16017" y="14490"/>
                </a:cubicBezTo>
              </a:path>
              <a:path w="21600" h="14491" stroke="0" extrusionOk="0">
                <a:moveTo>
                  <a:pt x="21599" y="115"/>
                </a:moveTo>
                <a:cubicBezTo>
                  <a:pt x="21571" y="5431"/>
                  <a:pt x="19583" y="10549"/>
                  <a:pt x="16017" y="14490"/>
                </a:cubicBezTo>
                <a:lnTo>
                  <a:pt x="0" y="0"/>
                </a:lnTo>
                <a:lnTo>
                  <a:pt x="21599" y="115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75683" name="Rectangle 35"/>
          <p:cNvSpPr>
            <a:spLocks noChangeArrowheads="1"/>
          </p:cNvSpPr>
          <p:nvPr/>
        </p:nvSpPr>
        <p:spPr bwMode="auto">
          <a:xfrm>
            <a:off x="395288" y="4323755"/>
            <a:ext cx="2009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00FFFF"/>
              </a:buClr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2075684" name="Text Box 36"/>
          <p:cNvSpPr txBox="1">
            <a:spLocks noChangeArrowheads="1"/>
          </p:cNvSpPr>
          <p:nvPr/>
        </p:nvSpPr>
        <p:spPr bwMode="auto">
          <a:xfrm>
            <a:off x="755650" y="4919067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2075685" name="Rectangle 37"/>
          <p:cNvSpPr>
            <a:spLocks noChangeArrowheads="1"/>
          </p:cNvSpPr>
          <p:nvPr/>
        </p:nvSpPr>
        <p:spPr bwMode="auto">
          <a:xfrm>
            <a:off x="2878138" y="4960342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力偶矩最大 </a:t>
            </a:r>
          </a:p>
        </p:txBody>
      </p:sp>
      <p:graphicFrame>
        <p:nvGraphicFramePr>
          <p:cNvPr id="207568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815100"/>
              </p:ext>
            </p:extLst>
          </p:nvPr>
        </p:nvGraphicFramePr>
        <p:xfrm>
          <a:off x="1466850" y="4766667"/>
          <a:ext cx="812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4" name="公式" r:id="rId27" imgW="800105" imgH="819248" progId="Equation.3">
                  <p:embed/>
                </p:oleObj>
              </mc:Choice>
              <mc:Fallback>
                <p:oleObj name="公式" r:id="rId27" imgW="800105" imgH="81924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4766667"/>
                        <a:ext cx="812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5687" name="Rectangle 39"/>
          <p:cNvSpPr>
            <a:spLocks noChangeArrowheads="1"/>
          </p:cNvSpPr>
          <p:nvPr/>
        </p:nvSpPr>
        <p:spPr bwMode="auto">
          <a:xfrm>
            <a:off x="2841625" y="5533430"/>
            <a:ext cx="297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力偶矩为零</a:t>
            </a:r>
            <a:r>
              <a:rPr kumimoji="1" lang="zh-CN" altLang="en-US" sz="28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2075688" name="Text Box 40"/>
          <p:cNvSpPr txBox="1">
            <a:spLocks noChangeArrowheads="1"/>
          </p:cNvSpPr>
          <p:nvPr/>
        </p:nvSpPr>
        <p:spPr bwMode="auto">
          <a:xfrm>
            <a:off x="4451350" y="5598517"/>
            <a:ext cx="405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电偶极子处于稳定平衡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graphicFrame>
        <p:nvGraphicFramePr>
          <p:cNvPr id="207568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711585"/>
              </p:ext>
            </p:extLst>
          </p:nvPr>
        </p:nvGraphicFramePr>
        <p:xfrm>
          <a:off x="1460500" y="5685830"/>
          <a:ext cx="7810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5" name="Equation" r:id="rId29" imgW="752595" imgH="304755" progId="Equation.3">
                  <p:embed/>
                </p:oleObj>
              </mc:Choice>
              <mc:Fallback>
                <p:oleObj name="Equation" r:id="rId29" imgW="752595" imgH="3047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5685830"/>
                        <a:ext cx="78105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5690" name="Text Box 42"/>
          <p:cNvSpPr txBox="1">
            <a:spLocks noChangeArrowheads="1"/>
          </p:cNvSpPr>
          <p:nvPr/>
        </p:nvSpPr>
        <p:spPr bwMode="auto">
          <a:xfrm>
            <a:off x="755650" y="5609630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(2)</a:t>
            </a:r>
          </a:p>
        </p:txBody>
      </p:sp>
      <p:graphicFrame>
        <p:nvGraphicFramePr>
          <p:cNvPr id="207569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916853"/>
              </p:ext>
            </p:extLst>
          </p:nvPr>
        </p:nvGraphicFramePr>
        <p:xfrm>
          <a:off x="1460500" y="6235105"/>
          <a:ext cx="80486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6" name="Equation" r:id="rId31" imgW="780939" imgH="304755" progId="Equation.3">
                  <p:embed/>
                </p:oleObj>
              </mc:Choice>
              <mc:Fallback>
                <p:oleObj name="Equation" r:id="rId31" imgW="780939" imgH="3047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6235105"/>
                        <a:ext cx="80486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5692" name="Text Box 44"/>
          <p:cNvSpPr txBox="1">
            <a:spLocks noChangeArrowheads="1"/>
          </p:cNvSpPr>
          <p:nvPr/>
        </p:nvSpPr>
        <p:spPr bwMode="auto">
          <a:xfrm>
            <a:off x="755650" y="6195417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(3)</a:t>
            </a:r>
          </a:p>
        </p:txBody>
      </p:sp>
      <p:sp>
        <p:nvSpPr>
          <p:cNvPr id="2075693" name="Text Box 45"/>
          <p:cNvSpPr txBox="1">
            <a:spLocks noChangeArrowheads="1"/>
          </p:cNvSpPr>
          <p:nvPr/>
        </p:nvSpPr>
        <p:spPr bwMode="auto">
          <a:xfrm>
            <a:off x="2860675" y="6165255"/>
            <a:ext cx="279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力偶矩为零 </a:t>
            </a:r>
            <a:endParaRPr kumimoji="1" lang="zh-CN" altLang="en-US" sz="240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75694" name="Text Box 46"/>
          <p:cNvSpPr txBox="1">
            <a:spLocks noChangeArrowheads="1"/>
          </p:cNvSpPr>
          <p:nvPr/>
        </p:nvSpPr>
        <p:spPr bwMode="auto">
          <a:xfrm>
            <a:off x="4456113" y="6165255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电偶极子处于非稳定平衡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kumimoji="1"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434045"/>
              </p:ext>
            </p:extLst>
          </p:nvPr>
        </p:nvGraphicFramePr>
        <p:xfrm>
          <a:off x="805656" y="1412776"/>
          <a:ext cx="4064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7" name="Equation" r:id="rId33" imgW="190440" imgH="241200" progId="Equation.DSMT4">
                  <p:embed/>
                </p:oleObj>
              </mc:Choice>
              <mc:Fallback>
                <p:oleObj name="Equation" r:id="rId33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805656" y="1412776"/>
                        <a:ext cx="4064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395913"/>
              </p:ext>
            </p:extLst>
          </p:nvPr>
        </p:nvGraphicFramePr>
        <p:xfrm>
          <a:off x="1408905" y="1434537"/>
          <a:ext cx="4064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8" name="Equation" r:id="rId35" imgW="190440" imgH="241200" progId="Equation.DSMT4">
                  <p:embed/>
                </p:oleObj>
              </mc:Choice>
              <mc:Fallback>
                <p:oleObj name="Equation" r:id="rId35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408905" y="1434537"/>
                        <a:ext cx="4064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827088" y="1438414"/>
            <a:ext cx="81283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   和      大小相等，方向相反，矢量和为</a:t>
            </a:r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0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，但作用线不在同一直线上，这样的两个力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称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为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力偶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。电偶极子绕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质心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转动。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50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524410"/>
              </p:ext>
            </p:extLst>
          </p:nvPr>
        </p:nvGraphicFramePr>
        <p:xfrm>
          <a:off x="787680" y="3872200"/>
          <a:ext cx="27670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9" name="Equation" r:id="rId37" imgW="2705269" imgH="380864" progId="Equation.3">
                  <p:embed/>
                </p:oleObj>
              </mc:Choice>
              <mc:Fallback>
                <p:oleObj name="Equation" r:id="rId37" imgW="2705269" imgH="38086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680" y="3872200"/>
                        <a:ext cx="27670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977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75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75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7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075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7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7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75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07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7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75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75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07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075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07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07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07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075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075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075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5650" grpId="0" autoUpdateAnimBg="0"/>
      <p:bldP spid="2075651" grpId="0" autoUpdateAnimBg="0"/>
      <p:bldP spid="2075654" grpId="0" autoUpdateAnimBg="0"/>
      <p:bldP spid="2075671" grpId="0" animBg="1"/>
      <p:bldP spid="2075672" grpId="0" animBg="1"/>
      <p:bldP spid="2075676" grpId="0" animBg="1"/>
      <p:bldP spid="2075678" grpId="0" autoUpdateAnimBg="0"/>
      <p:bldP spid="2075682" grpId="0" animBg="1"/>
      <p:bldP spid="2075683" grpId="0" autoUpdateAnimBg="0"/>
      <p:bldP spid="2075684" grpId="0" autoUpdateAnimBg="0"/>
      <p:bldP spid="2075685" grpId="0" autoUpdateAnimBg="0"/>
      <p:bldP spid="2075687" grpId="0" autoUpdateAnimBg="0"/>
      <p:bldP spid="2075688" grpId="0" autoUpdateAnimBg="0"/>
      <p:bldP spid="2075690" grpId="0" autoUpdateAnimBg="0"/>
      <p:bldP spid="2075692" grpId="0" autoUpdateAnimBg="0"/>
      <p:bldP spid="2075693" grpId="0" autoUpdateAnimBg="0"/>
      <p:bldP spid="2075694" grpId="0" autoUpdateAnimBg="0"/>
      <p:bldP spid="4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Line 2"/>
          <p:cNvSpPr>
            <a:spLocks noChangeShapeType="1"/>
          </p:cNvSpPr>
          <p:nvPr/>
        </p:nvSpPr>
        <p:spPr bwMode="auto">
          <a:xfrm>
            <a:off x="1749425" y="3609975"/>
            <a:ext cx="9112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8579" name="Line 3"/>
          <p:cNvSpPr>
            <a:spLocks noChangeShapeType="1"/>
          </p:cNvSpPr>
          <p:nvPr/>
        </p:nvSpPr>
        <p:spPr bwMode="auto">
          <a:xfrm flipV="1">
            <a:off x="3784600" y="2847975"/>
            <a:ext cx="695325" cy="4048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8580" name="Line 4"/>
          <p:cNvSpPr>
            <a:spLocks noChangeShapeType="1"/>
          </p:cNvSpPr>
          <p:nvPr/>
        </p:nvSpPr>
        <p:spPr bwMode="auto">
          <a:xfrm>
            <a:off x="3497263" y="4057650"/>
            <a:ext cx="887412" cy="5159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8581" name="Line 5"/>
          <p:cNvSpPr>
            <a:spLocks noChangeShapeType="1"/>
          </p:cNvSpPr>
          <p:nvPr/>
        </p:nvSpPr>
        <p:spPr bwMode="auto">
          <a:xfrm>
            <a:off x="5891213" y="5178425"/>
            <a:ext cx="103187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8582" name="Line 6"/>
          <p:cNvSpPr>
            <a:spLocks noChangeShapeType="1"/>
          </p:cNvSpPr>
          <p:nvPr/>
        </p:nvSpPr>
        <p:spPr bwMode="auto">
          <a:xfrm>
            <a:off x="5629275" y="2825750"/>
            <a:ext cx="1150938" cy="15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8583" name="Line 7"/>
          <p:cNvSpPr>
            <a:spLocks noChangeShapeType="1"/>
          </p:cNvSpPr>
          <p:nvPr/>
        </p:nvSpPr>
        <p:spPr bwMode="auto">
          <a:xfrm>
            <a:off x="5508625" y="3162300"/>
            <a:ext cx="1630363" cy="13890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8584" name="AutoShape 8"/>
          <p:cNvSpPr>
            <a:spLocks noChangeArrowheads="1"/>
          </p:cNvSpPr>
          <p:nvPr/>
        </p:nvSpPr>
        <p:spPr bwMode="auto">
          <a:xfrm>
            <a:off x="903288" y="3538538"/>
            <a:ext cx="1797050" cy="123348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endParaRPr kumimoji="0" lang="en-US" altLang="zh-CN">
              <a:solidFill>
                <a:srgbClr val="FF0000"/>
              </a:solidFill>
              <a:ea typeface="楷体_GB2312" pitchFamily="49" charset="-122"/>
            </a:endParaRPr>
          </a:p>
          <a:p>
            <a:pPr algn="just"/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点电荷</a:t>
            </a:r>
          </a:p>
        </p:txBody>
      </p:sp>
      <p:sp>
        <p:nvSpPr>
          <p:cNvPr id="408585" name="AutoShape 9"/>
          <p:cNvSpPr>
            <a:spLocks noChangeArrowheads="1"/>
          </p:cNvSpPr>
          <p:nvPr/>
        </p:nvSpPr>
        <p:spPr bwMode="auto">
          <a:xfrm>
            <a:off x="1284288" y="3309938"/>
            <a:ext cx="552450" cy="6270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</a:t>
            </a:r>
            <a:endParaRPr kumimoji="0" lang="en-US" altLang="zh-CN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08586" name="Oval 10"/>
          <p:cNvSpPr>
            <a:spLocks noChangeArrowheads="1"/>
          </p:cNvSpPr>
          <p:nvPr/>
        </p:nvSpPr>
        <p:spPr bwMode="auto">
          <a:xfrm>
            <a:off x="2851150" y="2870200"/>
            <a:ext cx="600075" cy="1189038"/>
          </a:xfrm>
          <a:prstGeom prst="ellipse">
            <a:avLst/>
          </a:prstGeom>
          <a:noFill/>
          <a:ln w="38100">
            <a:pattFill prst="dkUpDiag">
              <a:fgClr>
                <a:srgbClr val="00FFFF"/>
              </a:fgClr>
              <a:bgClr>
                <a:srgbClr val="FFFFFF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8587" name="AutoShape 11"/>
          <p:cNvSpPr>
            <a:spLocks noChangeArrowheads="1"/>
          </p:cNvSpPr>
          <p:nvPr/>
        </p:nvSpPr>
        <p:spPr bwMode="auto">
          <a:xfrm>
            <a:off x="2865438" y="2317750"/>
            <a:ext cx="914400" cy="60642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圆环 </a:t>
            </a:r>
            <a:endParaRPr kumimoji="0" lang="zh-CN" altLang="en-US" b="0">
              <a:solidFill>
                <a:srgbClr val="66FFFF"/>
              </a:solidFill>
              <a:ea typeface="楷体_GB2312" pitchFamily="49" charset="-122"/>
            </a:endParaRPr>
          </a:p>
        </p:txBody>
      </p:sp>
      <p:sp>
        <p:nvSpPr>
          <p:cNvPr id="408588" name="AutoShape 12"/>
          <p:cNvSpPr>
            <a:spLocks noChangeArrowheads="1"/>
          </p:cNvSpPr>
          <p:nvPr/>
        </p:nvSpPr>
        <p:spPr bwMode="auto">
          <a:xfrm>
            <a:off x="7681913" y="6008688"/>
            <a:ext cx="1066800" cy="51593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66CCFF"/>
                </a:solidFill>
                <a:ea typeface="楷体_GB2312" pitchFamily="49" charset="-122"/>
              </a:rPr>
              <a:t>球体</a:t>
            </a:r>
          </a:p>
        </p:txBody>
      </p:sp>
      <p:sp>
        <p:nvSpPr>
          <p:cNvPr id="408589" name="Oval 13"/>
          <p:cNvSpPr>
            <a:spLocks noChangeArrowheads="1"/>
          </p:cNvSpPr>
          <p:nvPr/>
        </p:nvSpPr>
        <p:spPr bwMode="auto">
          <a:xfrm>
            <a:off x="4695825" y="2220913"/>
            <a:ext cx="671513" cy="1255712"/>
          </a:xfrm>
          <a:prstGeom prst="ellipse">
            <a:avLst/>
          </a:prstGeom>
          <a:gradFill rotWithShape="1">
            <a:gsLst>
              <a:gs pos="0">
                <a:srgbClr val="557F00"/>
              </a:gs>
              <a:gs pos="100000">
                <a:srgbClr val="669900">
                  <a:alpha val="76999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8590" name="Rectangle 14"/>
          <p:cNvSpPr>
            <a:spLocks noChangeArrowheads="1"/>
          </p:cNvSpPr>
          <p:nvPr/>
        </p:nvSpPr>
        <p:spPr bwMode="auto">
          <a:xfrm>
            <a:off x="4524375" y="1655763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669900"/>
                </a:solidFill>
                <a:ea typeface="楷体_GB2312" pitchFamily="49" charset="-122"/>
              </a:rPr>
              <a:t>圆盘 </a:t>
            </a:r>
          </a:p>
        </p:txBody>
      </p:sp>
      <p:sp>
        <p:nvSpPr>
          <p:cNvPr id="408591" name="Rectangle 15"/>
          <p:cNvSpPr>
            <a:spLocks noChangeArrowheads="1"/>
          </p:cNvSpPr>
          <p:nvPr/>
        </p:nvSpPr>
        <p:spPr bwMode="auto">
          <a:xfrm>
            <a:off x="6810375" y="1195388"/>
            <a:ext cx="233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99CC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CCCCFF"/>
                </a:solidFill>
                <a:ea typeface="楷体_GB2312" pitchFamily="49" charset="-122"/>
              </a:rPr>
              <a:t>无限大平板</a:t>
            </a:r>
          </a:p>
        </p:txBody>
      </p:sp>
      <p:sp>
        <p:nvSpPr>
          <p:cNvPr id="408592" name="Rectangle 16"/>
          <p:cNvSpPr>
            <a:spLocks noChangeArrowheads="1"/>
          </p:cNvSpPr>
          <p:nvPr/>
        </p:nvSpPr>
        <p:spPr bwMode="auto">
          <a:xfrm>
            <a:off x="4572000" y="5948363"/>
            <a:ext cx="87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00CC99"/>
                </a:solidFill>
                <a:ea typeface="楷体_GB2312" pitchFamily="49" charset="-122"/>
              </a:rPr>
              <a:t>球面 </a:t>
            </a:r>
          </a:p>
        </p:txBody>
      </p:sp>
      <p:sp>
        <p:nvSpPr>
          <p:cNvPr id="408593" name="Text Box 17"/>
          <p:cNvSpPr txBox="1">
            <a:spLocks noChangeArrowheads="1"/>
          </p:cNvSpPr>
          <p:nvPr/>
        </p:nvSpPr>
        <p:spPr bwMode="auto">
          <a:xfrm>
            <a:off x="611188" y="476250"/>
            <a:ext cx="5543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3.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一些特殊的计算方法</a:t>
            </a:r>
          </a:p>
        </p:txBody>
      </p:sp>
      <p:grpSp>
        <p:nvGrpSpPr>
          <p:cNvPr id="408594" name="Group 18"/>
          <p:cNvGrpSpPr>
            <a:grpSpLocks noChangeAspect="1"/>
          </p:cNvGrpSpPr>
          <p:nvPr/>
        </p:nvGrpSpPr>
        <p:grpSpPr bwMode="auto">
          <a:xfrm>
            <a:off x="4356100" y="4435475"/>
            <a:ext cx="1295400" cy="1296988"/>
            <a:chOff x="3836" y="474"/>
            <a:chExt cx="1360" cy="1361"/>
          </a:xfrm>
        </p:grpSpPr>
        <p:sp>
          <p:nvSpPr>
            <p:cNvPr id="408595" name="Oval 19"/>
            <p:cNvSpPr>
              <a:spLocks noChangeAspect="1" noChangeArrowheads="1"/>
            </p:cNvSpPr>
            <p:nvPr/>
          </p:nvSpPr>
          <p:spPr bwMode="auto">
            <a:xfrm>
              <a:off x="3841" y="481"/>
              <a:ext cx="1348" cy="134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>
                    <a:gamma/>
                    <a:shade val="46275"/>
                    <a:invGamma/>
                    <a:alpha val="80000"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719" name="Oval 20"/>
            <p:cNvSpPr>
              <a:spLocks noChangeAspect="1" noChangeArrowheads="1"/>
            </p:cNvSpPr>
            <p:nvPr/>
          </p:nvSpPr>
          <p:spPr bwMode="auto">
            <a:xfrm>
              <a:off x="4087" y="474"/>
              <a:ext cx="857" cy="1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720" name="Oval 21"/>
            <p:cNvSpPr>
              <a:spLocks noChangeAspect="1" noChangeArrowheads="1"/>
            </p:cNvSpPr>
            <p:nvPr/>
          </p:nvSpPr>
          <p:spPr bwMode="auto">
            <a:xfrm>
              <a:off x="4247" y="474"/>
              <a:ext cx="538" cy="1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721" name="Oval 22"/>
            <p:cNvSpPr>
              <a:spLocks noChangeAspect="1" noChangeArrowheads="1"/>
            </p:cNvSpPr>
            <p:nvPr/>
          </p:nvSpPr>
          <p:spPr bwMode="auto">
            <a:xfrm>
              <a:off x="3859" y="647"/>
              <a:ext cx="1315" cy="10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722" name="Oval 23"/>
            <p:cNvSpPr>
              <a:spLocks noChangeAspect="1" noChangeArrowheads="1"/>
            </p:cNvSpPr>
            <p:nvPr/>
          </p:nvSpPr>
          <p:spPr bwMode="auto">
            <a:xfrm>
              <a:off x="3859" y="802"/>
              <a:ext cx="1315" cy="70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723" name="Oval 24"/>
            <p:cNvSpPr>
              <a:spLocks noChangeAspect="1" noChangeArrowheads="1"/>
            </p:cNvSpPr>
            <p:nvPr/>
          </p:nvSpPr>
          <p:spPr bwMode="auto">
            <a:xfrm>
              <a:off x="3859" y="950"/>
              <a:ext cx="1315" cy="40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724" name="Oval 25"/>
            <p:cNvSpPr>
              <a:spLocks noChangeAspect="1" noChangeArrowheads="1"/>
            </p:cNvSpPr>
            <p:nvPr/>
          </p:nvSpPr>
          <p:spPr bwMode="auto">
            <a:xfrm>
              <a:off x="3836" y="1086"/>
              <a:ext cx="1360" cy="1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725" name="Oval 26"/>
            <p:cNvSpPr>
              <a:spLocks noChangeAspect="1" noChangeArrowheads="1"/>
            </p:cNvSpPr>
            <p:nvPr/>
          </p:nvSpPr>
          <p:spPr bwMode="auto">
            <a:xfrm>
              <a:off x="4417" y="474"/>
              <a:ext cx="198" cy="136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726" name="Oval 27"/>
            <p:cNvSpPr>
              <a:spLocks noChangeAspect="1" noChangeArrowheads="1"/>
            </p:cNvSpPr>
            <p:nvPr/>
          </p:nvSpPr>
          <p:spPr bwMode="auto">
            <a:xfrm>
              <a:off x="3972" y="482"/>
              <a:ext cx="1088" cy="13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9727" name="Oval 28"/>
            <p:cNvSpPr>
              <a:spLocks noChangeAspect="1" noChangeArrowheads="1"/>
            </p:cNvSpPr>
            <p:nvPr/>
          </p:nvSpPr>
          <p:spPr bwMode="auto">
            <a:xfrm>
              <a:off x="3842" y="480"/>
              <a:ext cx="1349" cy="1349"/>
            </a:xfrm>
            <a:prstGeom prst="ellips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005E47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08605" name="Oval 29"/>
          <p:cNvSpPr>
            <a:spLocks noChangeArrowheads="1"/>
          </p:cNvSpPr>
          <p:nvPr/>
        </p:nvSpPr>
        <p:spPr bwMode="auto">
          <a:xfrm>
            <a:off x="7235825" y="4364038"/>
            <a:ext cx="1439863" cy="1439862"/>
          </a:xfrm>
          <a:prstGeom prst="ellipse">
            <a:avLst/>
          </a:prstGeom>
          <a:gradFill rotWithShape="1">
            <a:gsLst>
              <a:gs pos="0">
                <a:srgbClr val="3399FF">
                  <a:alpha val="70000"/>
                </a:srgbClr>
              </a:gs>
              <a:gs pos="100000">
                <a:srgbClr val="184776">
                  <a:alpha val="70000"/>
                </a:srgbClr>
              </a:gs>
            </a:gsLst>
            <a:path path="shape">
              <a:fillToRect l="50000" t="50000" r="50000" b="50000"/>
            </a:path>
          </a:gradFill>
          <a:ln w="63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8606" name="AutoShape 30"/>
          <p:cNvSpPr>
            <a:spLocks noChangeAspect="1" noChangeArrowheads="1"/>
          </p:cNvSpPr>
          <p:nvPr/>
        </p:nvSpPr>
        <p:spPr bwMode="auto">
          <a:xfrm rot="16200000" flipH="1">
            <a:off x="6939757" y="2356644"/>
            <a:ext cx="1968500" cy="655637"/>
          </a:xfrm>
          <a:prstGeom prst="parallelogram">
            <a:avLst>
              <a:gd name="adj" fmla="val 92644"/>
            </a:avLst>
          </a:prstGeom>
          <a:gradFill rotWithShape="1">
            <a:gsLst>
              <a:gs pos="0">
                <a:srgbClr val="6A006A">
                  <a:alpha val="87000"/>
                </a:srgbClr>
              </a:gs>
              <a:gs pos="100000">
                <a:srgbClr val="800080">
                  <a:alpha val="53000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8607" name="Text Box 31"/>
          <p:cNvSpPr txBox="1">
            <a:spLocks noChangeArrowheads="1"/>
          </p:cNvSpPr>
          <p:nvPr/>
        </p:nvSpPr>
        <p:spPr bwMode="auto">
          <a:xfrm>
            <a:off x="539750" y="955675"/>
            <a:ext cx="5256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★  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应用已有的结果直接叠加</a:t>
            </a:r>
          </a:p>
        </p:txBody>
      </p:sp>
    </p:spTree>
    <p:extLst>
      <p:ext uri="{BB962C8B-B14F-4D97-AF65-F5344CB8AC3E}">
        <p14:creationId xmlns:p14="http://schemas.microsoft.com/office/powerpoint/2010/main" val="754547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0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0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2000"/>
                                        <p:tgtEl>
                                          <p:spTgt spid="40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40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08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08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0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408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08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08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8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8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0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0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40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0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8" grpId="0" animBg="1"/>
      <p:bldP spid="408579" grpId="0" animBg="1"/>
      <p:bldP spid="408580" grpId="0" animBg="1"/>
      <p:bldP spid="408581" grpId="0" animBg="1"/>
      <p:bldP spid="408582" grpId="0" animBg="1"/>
      <p:bldP spid="408583" grpId="0" animBg="1"/>
      <p:bldP spid="408584" grpId="0"/>
      <p:bldP spid="408585" grpId="0"/>
      <p:bldP spid="408586" grpId="0" animBg="1"/>
      <p:bldP spid="408587" grpId="0"/>
      <p:bldP spid="408588" grpId="0"/>
      <p:bldP spid="408589" grpId="0" animBg="1"/>
      <p:bldP spid="408591" grpId="0"/>
      <p:bldP spid="408592" grpId="0"/>
      <p:bldP spid="408593" grpId="0" autoUpdateAnimBg="0"/>
      <p:bldP spid="408605" grpId="0" animBg="1"/>
      <p:bldP spid="408606" grpId="0" animBg="1"/>
      <p:bldP spid="408607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Line 2"/>
          <p:cNvSpPr>
            <a:spLocks noChangeShapeType="1"/>
          </p:cNvSpPr>
          <p:nvPr/>
        </p:nvSpPr>
        <p:spPr bwMode="auto">
          <a:xfrm>
            <a:off x="1935163" y="2708275"/>
            <a:ext cx="6477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03" name="Line 3"/>
          <p:cNvSpPr>
            <a:spLocks noChangeShapeType="1"/>
          </p:cNvSpPr>
          <p:nvPr/>
        </p:nvSpPr>
        <p:spPr bwMode="auto">
          <a:xfrm>
            <a:off x="3521075" y="2749550"/>
            <a:ext cx="1077913" cy="158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04" name="Line 4"/>
          <p:cNvSpPr>
            <a:spLocks noChangeShapeType="1"/>
          </p:cNvSpPr>
          <p:nvPr/>
        </p:nvSpPr>
        <p:spPr bwMode="auto">
          <a:xfrm>
            <a:off x="6038850" y="2703513"/>
            <a:ext cx="102711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05" name="Line 5"/>
          <p:cNvSpPr>
            <a:spLocks noChangeShapeType="1"/>
          </p:cNvSpPr>
          <p:nvPr/>
        </p:nvSpPr>
        <p:spPr bwMode="auto">
          <a:xfrm>
            <a:off x="3306763" y="3638550"/>
            <a:ext cx="1155700" cy="10842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06" name="AutoShape 6"/>
          <p:cNvSpPr>
            <a:spLocks noChangeArrowheads="1"/>
          </p:cNvSpPr>
          <p:nvPr/>
        </p:nvSpPr>
        <p:spPr bwMode="auto">
          <a:xfrm>
            <a:off x="7496175" y="903288"/>
            <a:ext cx="990600" cy="673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柱体</a:t>
            </a:r>
          </a:p>
          <a:p>
            <a:pPr algn="just"/>
            <a:endParaRPr kumimoji="0" lang="zh-CN" altLang="en-US">
              <a:solidFill>
                <a:srgbClr val="FFFFFF"/>
              </a:solidFill>
              <a:ea typeface="楷体_GB2312" pitchFamily="49" charset="-122"/>
            </a:endParaRPr>
          </a:p>
          <a:p>
            <a:pPr algn="just"/>
            <a:endParaRPr kumimoji="0" lang="en-US" altLang="zh-CN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09607" name="AutoShape 7"/>
          <p:cNvSpPr>
            <a:spLocks noChangeArrowheads="1"/>
          </p:cNvSpPr>
          <p:nvPr/>
        </p:nvSpPr>
        <p:spPr bwMode="auto">
          <a:xfrm>
            <a:off x="1116013" y="3068638"/>
            <a:ext cx="1754187" cy="520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点电荷</a:t>
            </a:r>
          </a:p>
        </p:txBody>
      </p:sp>
      <p:sp>
        <p:nvSpPr>
          <p:cNvPr id="409608" name="AutoShape 8"/>
          <p:cNvSpPr>
            <a:spLocks noChangeArrowheads="1"/>
          </p:cNvSpPr>
          <p:nvPr/>
        </p:nvSpPr>
        <p:spPr bwMode="auto">
          <a:xfrm>
            <a:off x="1503363" y="2487613"/>
            <a:ext cx="300037" cy="50958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</a:t>
            </a:r>
            <a:endParaRPr kumimoji="0" lang="en-US" altLang="zh-CN">
              <a:solidFill>
                <a:srgbClr val="FFFF00"/>
              </a:solidFill>
              <a:ea typeface="楷体_GB2312" pitchFamily="49" charset="-122"/>
            </a:endParaRPr>
          </a:p>
          <a:p>
            <a:pPr algn="just"/>
            <a:endParaRPr kumimoji="0" lang="en-US" altLang="zh-CN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09609" name="AutoShape 9"/>
          <p:cNvSpPr>
            <a:spLocks noChangeArrowheads="1"/>
          </p:cNvSpPr>
          <p:nvPr/>
        </p:nvSpPr>
        <p:spPr bwMode="auto">
          <a:xfrm>
            <a:off x="4716463" y="5873750"/>
            <a:ext cx="2032000" cy="650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CCCCFF"/>
                </a:solidFill>
                <a:ea typeface="楷体_GB2312" pitchFamily="49" charset="-122"/>
              </a:rPr>
              <a:t>大平板</a:t>
            </a:r>
          </a:p>
          <a:p>
            <a:pPr algn="just"/>
            <a:endParaRPr kumimoji="0" lang="en-US" altLang="zh-CN">
              <a:solidFill>
                <a:srgbClr val="CCCCFF"/>
              </a:solidFill>
              <a:ea typeface="楷体_GB2312" pitchFamily="49" charset="-122"/>
            </a:endParaRPr>
          </a:p>
        </p:txBody>
      </p:sp>
      <p:sp>
        <p:nvSpPr>
          <p:cNvPr id="409610" name="AutoShape 10"/>
          <p:cNvSpPr>
            <a:spLocks noChangeArrowheads="1"/>
          </p:cNvSpPr>
          <p:nvPr/>
        </p:nvSpPr>
        <p:spPr bwMode="auto">
          <a:xfrm>
            <a:off x="4981575" y="827088"/>
            <a:ext cx="990600" cy="673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66FF33"/>
                </a:solidFill>
                <a:ea typeface="楷体_GB2312" pitchFamily="49" charset="-122"/>
              </a:rPr>
              <a:t>柱面</a:t>
            </a:r>
          </a:p>
          <a:p>
            <a:pPr algn="just"/>
            <a:endParaRPr kumimoji="0" lang="en-US" altLang="zh-CN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09611" name="Line 11"/>
          <p:cNvSpPr>
            <a:spLocks noChangeShapeType="1"/>
          </p:cNvSpPr>
          <p:nvPr/>
        </p:nvSpPr>
        <p:spPr bwMode="auto">
          <a:xfrm>
            <a:off x="3049588" y="1762125"/>
            <a:ext cx="1587" cy="1884363"/>
          </a:xfrm>
          <a:prstGeom prst="line">
            <a:avLst/>
          </a:prstGeom>
          <a:noFill/>
          <a:ln w="76200">
            <a:solidFill>
              <a:srgbClr val="FF9933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12" name="AutoShape 12"/>
          <p:cNvSpPr>
            <a:spLocks noChangeArrowheads="1"/>
          </p:cNvSpPr>
          <p:nvPr/>
        </p:nvSpPr>
        <p:spPr bwMode="auto">
          <a:xfrm>
            <a:off x="2557463" y="979488"/>
            <a:ext cx="1509712" cy="673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9933"/>
                </a:solidFill>
                <a:ea typeface="楷体_GB2312" pitchFamily="49" charset="-122"/>
              </a:rPr>
              <a:t>直导线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  </a:t>
            </a:r>
          </a:p>
          <a:p>
            <a:pPr algn="just"/>
            <a:endParaRPr kumimoji="0" lang="en-US" altLang="zh-CN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09613" name="AutoShape 13"/>
          <p:cNvSpPr>
            <a:spLocks noChangeArrowheads="1"/>
          </p:cNvSpPr>
          <p:nvPr/>
        </p:nvSpPr>
        <p:spPr bwMode="auto">
          <a:xfrm>
            <a:off x="7262813" y="1412875"/>
            <a:ext cx="1079500" cy="2230438"/>
          </a:xfrm>
          <a:prstGeom prst="can">
            <a:avLst>
              <a:gd name="adj" fmla="val 51654"/>
            </a:avLst>
          </a:prstGeom>
          <a:gradFill rotWithShape="1">
            <a:gsLst>
              <a:gs pos="0">
                <a:srgbClr val="006699">
                  <a:alpha val="70000"/>
                </a:srgbClr>
              </a:gs>
              <a:gs pos="50000">
                <a:srgbClr val="66CCFF">
                  <a:alpha val="72000"/>
                </a:srgbClr>
              </a:gs>
              <a:gs pos="100000">
                <a:srgbClr val="006699">
                  <a:alpha val="70000"/>
                </a:srgbClr>
              </a:gs>
            </a:gsLst>
            <a:lin ang="0" scaled="1"/>
          </a:gra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9614" name="Oval 14"/>
          <p:cNvSpPr>
            <a:spLocks noChangeArrowheads="1"/>
          </p:cNvSpPr>
          <p:nvPr/>
        </p:nvSpPr>
        <p:spPr bwMode="auto">
          <a:xfrm rot="-5400000">
            <a:off x="5052219" y="2585244"/>
            <a:ext cx="473075" cy="1214437"/>
          </a:xfrm>
          <a:prstGeom prst="ellipse">
            <a:avLst/>
          </a:prstGeom>
          <a:gradFill rotWithShape="1">
            <a:gsLst>
              <a:gs pos="0">
                <a:srgbClr val="00CC99">
                  <a:alpha val="92998"/>
                </a:srgbClr>
              </a:gs>
              <a:gs pos="100000">
                <a:srgbClr val="005E47">
                  <a:alpha val="92998"/>
                </a:srgbClr>
              </a:gs>
            </a:gsLst>
            <a:path path="shape">
              <a:fillToRect l="50000" t="50000" r="50000" b="50000"/>
            </a:path>
          </a:gradFill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9615" name="Rectangle 15"/>
          <p:cNvSpPr>
            <a:spLocks noChangeArrowheads="1"/>
          </p:cNvSpPr>
          <p:nvPr/>
        </p:nvSpPr>
        <p:spPr bwMode="auto">
          <a:xfrm rot="-5400000">
            <a:off x="4650582" y="1896269"/>
            <a:ext cx="1257300" cy="1214437"/>
          </a:xfrm>
          <a:prstGeom prst="rect">
            <a:avLst/>
          </a:prstGeom>
          <a:gradFill rotWithShape="1">
            <a:gsLst>
              <a:gs pos="0">
                <a:srgbClr val="005E47">
                  <a:alpha val="70000"/>
                </a:srgbClr>
              </a:gs>
              <a:gs pos="50000">
                <a:srgbClr val="00CC99">
                  <a:alpha val="70000"/>
                </a:srgbClr>
              </a:gs>
              <a:gs pos="100000">
                <a:srgbClr val="005E47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9616" name="Oval 16"/>
          <p:cNvSpPr>
            <a:spLocks noChangeArrowheads="1"/>
          </p:cNvSpPr>
          <p:nvPr/>
        </p:nvSpPr>
        <p:spPr bwMode="auto">
          <a:xfrm rot="-5400000">
            <a:off x="5052219" y="1288257"/>
            <a:ext cx="473075" cy="1214437"/>
          </a:xfrm>
          <a:prstGeom prst="ellipse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100000">
                <a:schemeClr val="accent1">
                  <a:gamma/>
                  <a:shade val="46275"/>
                  <a:invGamma/>
                  <a:alpha val="89999"/>
                </a:schemeClr>
              </a:gs>
            </a:gsLst>
            <a:path path="shape">
              <a:fillToRect l="50000" t="50000" r="50000" b="50000"/>
            </a:path>
          </a:gradFill>
          <a:ln w="63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9617" name="AutoShape 17"/>
          <p:cNvSpPr>
            <a:spLocks noChangeAspect="1" noChangeArrowheads="1"/>
          </p:cNvSpPr>
          <p:nvPr/>
        </p:nvSpPr>
        <p:spPr bwMode="auto">
          <a:xfrm rot="16200000" flipH="1">
            <a:off x="4158457" y="4469606"/>
            <a:ext cx="1968500" cy="655637"/>
          </a:xfrm>
          <a:prstGeom prst="parallelogram">
            <a:avLst>
              <a:gd name="adj" fmla="val 92644"/>
            </a:avLst>
          </a:prstGeom>
          <a:gradFill rotWithShape="1">
            <a:gsLst>
              <a:gs pos="0">
                <a:srgbClr val="6A006A">
                  <a:alpha val="87000"/>
                </a:srgbClr>
              </a:gs>
              <a:gs pos="100000">
                <a:srgbClr val="800080">
                  <a:alpha val="53000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329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0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40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0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09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9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09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09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09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09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09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09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409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09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09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2000"/>
                                        <p:tgtEl>
                                          <p:spTgt spid="409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4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0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9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9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2" grpId="0" animBg="1"/>
      <p:bldP spid="409603" grpId="0" animBg="1"/>
      <p:bldP spid="409604" grpId="0" animBg="1"/>
      <p:bldP spid="409605" grpId="0" animBg="1"/>
      <p:bldP spid="409606" grpId="0"/>
      <p:bldP spid="409607" grpId="0"/>
      <p:bldP spid="409608" grpId="0"/>
      <p:bldP spid="409609" grpId="0"/>
      <p:bldP spid="409610" grpId="0"/>
      <p:bldP spid="409611" grpId="0" animBg="1"/>
      <p:bldP spid="409612" grpId="0"/>
      <p:bldP spid="409614" grpId="0" animBg="1"/>
      <p:bldP spid="409615" grpId="0" animBg="1"/>
      <p:bldP spid="409616" grpId="0" animBg="1"/>
      <p:bldP spid="4096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48880"/>
            <a:ext cx="8484290" cy="3672408"/>
          </a:xfrm>
          <a:prstGeom prst="rect">
            <a:avLst/>
          </a:prstGeom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03980" y="6123412"/>
            <a:ext cx="58462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全世界最大的十座水电站（截至</a:t>
            </a:r>
            <a:r>
              <a:rPr lang="en-US" altLang="zh-CN" dirty="0" smtClean="0">
                <a:solidFill>
                  <a:srgbClr val="FFFF00"/>
                </a:solidFill>
                <a:ea typeface="楷体_GB2312" pitchFamily="49" charset="-122"/>
              </a:rPr>
              <a:t>2018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年底）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4" y="302539"/>
            <a:ext cx="3888432" cy="1944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63" y="302540"/>
            <a:ext cx="422689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17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Text Box 2"/>
          <p:cNvSpPr txBox="1">
            <a:spLocks noChangeArrowheads="1"/>
          </p:cNvSpPr>
          <p:nvPr/>
        </p:nvSpPr>
        <p:spPr bwMode="auto">
          <a:xfrm>
            <a:off x="827088" y="523875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★ </a:t>
            </a:r>
            <a:r>
              <a:rPr lang="zh-CN" altLang="en-US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补偿法</a:t>
            </a:r>
          </a:p>
        </p:txBody>
      </p:sp>
      <p:graphicFrame>
        <p:nvGraphicFramePr>
          <p:cNvPr id="410627" name="Object 3"/>
          <p:cNvGraphicFramePr>
            <a:graphicFrameLocks/>
          </p:cNvGraphicFramePr>
          <p:nvPr/>
        </p:nvGraphicFramePr>
        <p:xfrm>
          <a:off x="1258888" y="1700213"/>
          <a:ext cx="4876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9" name="Equation" r:id="rId3" imgW="4810083" imgH="847759" progId="Equation.3">
                  <p:embed/>
                </p:oleObj>
              </mc:Choice>
              <mc:Fallback>
                <p:oleObj name="Equation" r:id="rId3" imgW="4810083" imgH="84775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700213"/>
                        <a:ext cx="4876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28" name="Object 4"/>
          <p:cNvGraphicFramePr>
            <a:graphicFrameLocks/>
          </p:cNvGraphicFramePr>
          <p:nvPr/>
        </p:nvGraphicFramePr>
        <p:xfrm>
          <a:off x="827088" y="1125538"/>
          <a:ext cx="1954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0" name="Equation" r:id="rId5" imgW="1886035" imgH="361882" progId="Equation.3">
                  <p:embed/>
                </p:oleObj>
              </mc:Choice>
              <mc:Fallback>
                <p:oleObj name="Equation" r:id="rId5" imgW="1886035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125538"/>
                        <a:ext cx="19542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29" name="Oval 5"/>
          <p:cNvSpPr>
            <a:spLocks noChangeArrowheads="1"/>
          </p:cNvSpPr>
          <p:nvPr/>
        </p:nvSpPr>
        <p:spPr bwMode="auto">
          <a:xfrm>
            <a:off x="6470650" y="2014538"/>
            <a:ext cx="2133600" cy="76200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0630" name="Oval 6"/>
          <p:cNvSpPr>
            <a:spLocks noChangeArrowheads="1"/>
          </p:cNvSpPr>
          <p:nvPr/>
        </p:nvSpPr>
        <p:spPr bwMode="auto">
          <a:xfrm>
            <a:off x="6927850" y="2205038"/>
            <a:ext cx="1219200" cy="381000"/>
          </a:xfrm>
          <a:prstGeom prst="ellipse">
            <a:avLst/>
          </a:prstGeom>
          <a:solidFill>
            <a:srgbClr val="006699"/>
          </a:solidFill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0631" name="Line 7"/>
          <p:cNvSpPr>
            <a:spLocks noChangeShapeType="1"/>
          </p:cNvSpPr>
          <p:nvPr/>
        </p:nvSpPr>
        <p:spPr bwMode="auto">
          <a:xfrm flipV="1">
            <a:off x="7537450" y="1287463"/>
            <a:ext cx="0" cy="106680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32" name="Line 8"/>
          <p:cNvSpPr>
            <a:spLocks noChangeShapeType="1"/>
          </p:cNvSpPr>
          <p:nvPr/>
        </p:nvSpPr>
        <p:spPr bwMode="auto">
          <a:xfrm>
            <a:off x="7537450" y="2378075"/>
            <a:ext cx="609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634" name="Line 10"/>
          <p:cNvSpPr>
            <a:spLocks noChangeShapeType="1"/>
          </p:cNvSpPr>
          <p:nvPr/>
        </p:nvSpPr>
        <p:spPr bwMode="auto">
          <a:xfrm>
            <a:off x="7537450" y="2378075"/>
            <a:ext cx="457200" cy="3810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0635" name="Object 11"/>
          <p:cNvGraphicFramePr>
            <a:graphicFrameLocks noChangeAspect="1"/>
          </p:cNvGraphicFramePr>
          <p:nvPr/>
        </p:nvGraphicFramePr>
        <p:xfrm>
          <a:off x="7918450" y="2794000"/>
          <a:ext cx="406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1" name="Equation" r:id="rId7" imgW="343069" imgH="352391" progId="Equation.3">
                  <p:embed/>
                </p:oleObj>
              </mc:Choice>
              <mc:Fallback>
                <p:oleObj name="Equation" r:id="rId7" imgW="343069" imgH="35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8450" y="2794000"/>
                        <a:ext cx="4064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36" name="Text Box 12"/>
          <p:cNvSpPr txBox="1">
            <a:spLocks noChangeArrowheads="1"/>
          </p:cNvSpPr>
          <p:nvPr/>
        </p:nvSpPr>
        <p:spPr bwMode="auto">
          <a:xfrm>
            <a:off x="7653338" y="1027113"/>
            <a:ext cx="39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</a:rPr>
              <a:t>P</a:t>
            </a:r>
          </a:p>
        </p:txBody>
      </p:sp>
      <p:grpSp>
        <p:nvGrpSpPr>
          <p:cNvPr id="410637" name="Group 13"/>
          <p:cNvGrpSpPr>
            <a:grpSpLocks/>
          </p:cNvGrpSpPr>
          <p:nvPr/>
        </p:nvGrpSpPr>
        <p:grpSpPr bwMode="auto">
          <a:xfrm>
            <a:off x="6991350" y="660400"/>
            <a:ext cx="549275" cy="2016125"/>
            <a:chOff x="4310" y="2090"/>
            <a:chExt cx="346" cy="1270"/>
          </a:xfrm>
        </p:grpSpPr>
        <p:sp>
          <p:nvSpPr>
            <p:cNvPr id="31790" name="Line 14"/>
            <p:cNvSpPr>
              <a:spLocks noChangeShapeType="1"/>
            </p:cNvSpPr>
            <p:nvPr/>
          </p:nvSpPr>
          <p:spPr bwMode="auto">
            <a:xfrm flipV="1">
              <a:off x="4656" y="2160"/>
              <a:ext cx="0" cy="100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1" name="Text Box 15"/>
            <p:cNvSpPr txBox="1">
              <a:spLocks noChangeArrowheads="1"/>
            </p:cNvSpPr>
            <p:nvPr/>
          </p:nvSpPr>
          <p:spPr bwMode="auto">
            <a:xfrm>
              <a:off x="4310" y="20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31792" name="Text Box 16"/>
            <p:cNvSpPr txBox="1">
              <a:spLocks noChangeArrowheads="1"/>
            </p:cNvSpPr>
            <p:nvPr/>
          </p:nvSpPr>
          <p:spPr bwMode="auto">
            <a:xfrm>
              <a:off x="4391" y="307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</a:rPr>
                <a:t>O</a:t>
              </a:r>
            </a:p>
          </p:txBody>
        </p:sp>
      </p:grpSp>
      <p:sp>
        <p:nvSpPr>
          <p:cNvPr id="410641" name="Oval 17"/>
          <p:cNvSpPr>
            <a:spLocks noChangeArrowheads="1"/>
          </p:cNvSpPr>
          <p:nvPr/>
        </p:nvSpPr>
        <p:spPr bwMode="auto">
          <a:xfrm>
            <a:off x="7496175" y="12112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410642" name="Group 18"/>
          <p:cNvGrpSpPr>
            <a:grpSpLocks/>
          </p:cNvGrpSpPr>
          <p:nvPr/>
        </p:nvGrpSpPr>
        <p:grpSpPr bwMode="auto">
          <a:xfrm>
            <a:off x="6137275" y="4103688"/>
            <a:ext cx="1674813" cy="2066925"/>
            <a:chOff x="3866" y="2585"/>
            <a:chExt cx="1055" cy="1302"/>
          </a:xfrm>
        </p:grpSpPr>
        <p:sp>
          <p:nvSpPr>
            <p:cNvPr id="31784" name="Line 19"/>
            <p:cNvSpPr>
              <a:spLocks noChangeShapeType="1"/>
            </p:cNvSpPr>
            <p:nvPr/>
          </p:nvSpPr>
          <p:spPr bwMode="auto">
            <a:xfrm>
              <a:off x="4272" y="2585"/>
              <a:ext cx="0" cy="130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1785" name="Object 20"/>
            <p:cNvGraphicFramePr>
              <a:graphicFrameLocks noChangeAspect="1"/>
            </p:cNvGraphicFramePr>
            <p:nvPr/>
          </p:nvGraphicFramePr>
          <p:xfrm>
            <a:off x="3866" y="3236"/>
            <a:ext cx="189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2" name="Equation" r:id="rId9" imgW="85683" imgH="114198" progId="Equation.DSMT4">
                    <p:embed/>
                  </p:oleObj>
                </mc:Choice>
                <mc:Fallback>
                  <p:oleObj name="Equation" r:id="rId9" imgW="85683" imgH="11419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6" y="3236"/>
                          <a:ext cx="189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86" name="Object 21"/>
            <p:cNvGraphicFramePr>
              <a:graphicFrameLocks noChangeAspect="1"/>
            </p:cNvGraphicFramePr>
            <p:nvPr/>
          </p:nvGraphicFramePr>
          <p:xfrm>
            <a:off x="4353" y="3093"/>
            <a:ext cx="325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3" name="Equation" r:id="rId11" imgW="161883" imgH="114198" progId="Equation.DSMT4">
                    <p:embed/>
                  </p:oleObj>
                </mc:Choice>
                <mc:Fallback>
                  <p:oleObj name="Equation" r:id="rId11" imgW="161883" imgH="11419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3" y="3093"/>
                          <a:ext cx="325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87" name="Line 22"/>
            <p:cNvSpPr>
              <a:spLocks noChangeShapeType="1"/>
            </p:cNvSpPr>
            <p:nvPr/>
          </p:nvSpPr>
          <p:spPr bwMode="auto">
            <a:xfrm>
              <a:off x="4029" y="3236"/>
              <a:ext cx="243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1788" name="Object 23"/>
            <p:cNvGraphicFramePr>
              <a:graphicFrameLocks noChangeAspect="1"/>
            </p:cNvGraphicFramePr>
            <p:nvPr/>
          </p:nvGraphicFramePr>
          <p:xfrm>
            <a:off x="4353" y="3399"/>
            <a:ext cx="568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4" name="Equation" r:id="rId13" imgW="399965" imgH="114198" progId="Equation.DSMT4">
                    <p:embed/>
                  </p:oleObj>
                </mc:Choice>
                <mc:Fallback>
                  <p:oleObj name="Equation" r:id="rId13" imgW="399965" imgH="11419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3" y="3399"/>
                          <a:ext cx="568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89" name="Object 24"/>
            <p:cNvGraphicFramePr>
              <a:graphicFrameLocks noChangeAspect="1"/>
            </p:cNvGraphicFramePr>
            <p:nvPr/>
          </p:nvGraphicFramePr>
          <p:xfrm>
            <a:off x="4056" y="3007"/>
            <a:ext cx="162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5" name="Equation" r:id="rId15" imgW="85683" imgH="95216" progId="Equation.DSMT4">
                    <p:embed/>
                  </p:oleObj>
                </mc:Choice>
                <mc:Fallback>
                  <p:oleObj name="Equation" r:id="rId15" imgW="85683" imgH="9521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6" y="3007"/>
                          <a:ext cx="162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0649" name="Group 25"/>
          <p:cNvGrpSpPr>
            <a:grpSpLocks/>
          </p:cNvGrpSpPr>
          <p:nvPr/>
        </p:nvGrpSpPr>
        <p:grpSpPr bwMode="auto">
          <a:xfrm>
            <a:off x="4592638" y="3741738"/>
            <a:ext cx="773112" cy="2711450"/>
            <a:chOff x="2893" y="2357"/>
            <a:chExt cx="487" cy="1708"/>
          </a:xfrm>
        </p:grpSpPr>
        <p:sp useBgFill="1">
          <p:nvSpPr>
            <p:cNvPr id="31778" name="AutoShape 26"/>
            <p:cNvSpPr>
              <a:spLocks noChangeArrowheads="1"/>
            </p:cNvSpPr>
            <p:nvPr/>
          </p:nvSpPr>
          <p:spPr bwMode="auto">
            <a:xfrm>
              <a:off x="2893" y="2601"/>
              <a:ext cx="487" cy="1301"/>
            </a:xfrm>
            <a:prstGeom prst="can">
              <a:avLst>
                <a:gd name="adj" fmla="val 66786"/>
              </a:avLst>
            </a:prstGeom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 useBgFill="1">
          <p:nvSpPr>
            <p:cNvPr id="31779" name="Line 27"/>
            <p:cNvSpPr>
              <a:spLocks noChangeShapeType="1"/>
            </p:cNvSpPr>
            <p:nvPr/>
          </p:nvSpPr>
          <p:spPr bwMode="auto">
            <a:xfrm flipH="1" flipV="1">
              <a:off x="2994" y="2624"/>
              <a:ext cx="128" cy="148"/>
            </a:xfrm>
            <a:prstGeom prst="line">
              <a:avLst/>
            </a:prstGeom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1780" name="Object 28"/>
            <p:cNvGraphicFramePr>
              <a:graphicFrameLocks noChangeAspect="1"/>
            </p:cNvGraphicFramePr>
            <p:nvPr/>
          </p:nvGraphicFramePr>
          <p:xfrm>
            <a:off x="2893" y="3007"/>
            <a:ext cx="32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6" name="Equation" r:id="rId17" imgW="171365" imgH="85725" progId="Equation.DSMT4">
                    <p:embed/>
                  </p:oleObj>
                </mc:Choice>
                <mc:Fallback>
                  <p:oleObj name="Equation" r:id="rId17" imgW="171365" imgH="85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3" y="3007"/>
                          <a:ext cx="32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31781" name="Line 29"/>
            <p:cNvSpPr>
              <a:spLocks noChangeShapeType="1"/>
            </p:cNvSpPr>
            <p:nvPr/>
          </p:nvSpPr>
          <p:spPr bwMode="auto">
            <a:xfrm>
              <a:off x="3116" y="2357"/>
              <a:ext cx="0" cy="1708"/>
            </a:xfrm>
            <a:prstGeom prst="line">
              <a:avLst/>
            </a:prstGeom>
            <a:ln w="9525">
              <a:solidFill>
                <a:srgbClr val="FFFF00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1782" name="Object 30"/>
            <p:cNvGraphicFramePr>
              <a:graphicFrameLocks noChangeAspect="1"/>
            </p:cNvGraphicFramePr>
            <p:nvPr/>
          </p:nvGraphicFramePr>
          <p:xfrm>
            <a:off x="2947" y="3247"/>
            <a:ext cx="18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7" name="Equation" r:id="rId19" imgW="85683" imgH="114198" progId="Equation.DSMT4">
                    <p:embed/>
                  </p:oleObj>
                </mc:Choice>
                <mc:Fallback>
                  <p:oleObj name="Equation" r:id="rId19" imgW="85683" imgH="11419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7" y="3247"/>
                          <a:ext cx="18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83" name="Object 31"/>
            <p:cNvGraphicFramePr>
              <a:graphicFrameLocks noChangeAspect="1"/>
            </p:cNvGraphicFramePr>
            <p:nvPr/>
          </p:nvGraphicFramePr>
          <p:xfrm>
            <a:off x="3136" y="2682"/>
            <a:ext cx="199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8" name="Equation" r:id="rId21" imgW="85683" imgH="95216" progId="Equation.DSMT4">
                    <p:embed/>
                  </p:oleObj>
                </mc:Choice>
                <mc:Fallback>
                  <p:oleObj name="Equation" r:id="rId21" imgW="85683" imgH="9521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6" y="2682"/>
                          <a:ext cx="199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0656" name="Group 32"/>
          <p:cNvGrpSpPr>
            <a:grpSpLocks/>
          </p:cNvGrpSpPr>
          <p:nvPr/>
        </p:nvGrpSpPr>
        <p:grpSpPr bwMode="auto">
          <a:xfrm>
            <a:off x="2843213" y="3716338"/>
            <a:ext cx="895350" cy="2803525"/>
            <a:chOff x="1791" y="2341"/>
            <a:chExt cx="564" cy="1766"/>
          </a:xfrm>
        </p:grpSpPr>
        <p:sp useBgFill="1">
          <p:nvSpPr>
            <p:cNvPr id="31768" name="AutoShape 33"/>
            <p:cNvSpPr>
              <a:spLocks noChangeArrowheads="1"/>
            </p:cNvSpPr>
            <p:nvPr/>
          </p:nvSpPr>
          <p:spPr bwMode="auto">
            <a:xfrm>
              <a:off x="1838" y="2585"/>
              <a:ext cx="487" cy="1302"/>
            </a:xfrm>
            <a:prstGeom prst="can">
              <a:avLst>
                <a:gd name="adj" fmla="val 66838"/>
              </a:avLst>
            </a:prstGeom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 useBgFill="1">
          <p:nvSpPr>
            <p:cNvPr id="31769" name="Rectangle 34"/>
            <p:cNvSpPr>
              <a:spLocks noChangeArrowheads="1"/>
            </p:cNvSpPr>
            <p:nvPr/>
          </p:nvSpPr>
          <p:spPr bwMode="auto">
            <a:xfrm>
              <a:off x="2190" y="2887"/>
              <a:ext cx="38" cy="976"/>
            </a:xfrm>
            <a:prstGeom prst="rect">
              <a:avLst/>
            </a:prstGeom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70" name="Rectangle 35"/>
            <p:cNvSpPr>
              <a:spLocks noChangeArrowheads="1"/>
            </p:cNvSpPr>
            <p:nvPr/>
          </p:nvSpPr>
          <p:spPr bwMode="auto">
            <a:xfrm>
              <a:off x="2162" y="2811"/>
              <a:ext cx="64" cy="81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 useBgFill="1">
          <p:nvSpPr>
            <p:cNvPr id="31771" name="Rectangle 36"/>
            <p:cNvSpPr>
              <a:spLocks noChangeArrowheads="1"/>
            </p:cNvSpPr>
            <p:nvPr/>
          </p:nvSpPr>
          <p:spPr bwMode="auto">
            <a:xfrm>
              <a:off x="2197" y="3860"/>
              <a:ext cx="64" cy="81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 useBgFill="1">
          <p:nvSpPr>
            <p:cNvPr id="31772" name="Line 37"/>
            <p:cNvSpPr>
              <a:spLocks noChangeShapeType="1"/>
            </p:cNvSpPr>
            <p:nvPr/>
          </p:nvSpPr>
          <p:spPr bwMode="auto">
            <a:xfrm flipH="1" flipV="1">
              <a:off x="1940" y="2609"/>
              <a:ext cx="127" cy="147"/>
            </a:xfrm>
            <a:prstGeom prst="line">
              <a:avLst/>
            </a:prstGeom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1773" name="Object 38"/>
            <p:cNvGraphicFramePr>
              <a:graphicFrameLocks noChangeAspect="1"/>
            </p:cNvGraphicFramePr>
            <p:nvPr/>
          </p:nvGraphicFramePr>
          <p:xfrm>
            <a:off x="1791" y="2992"/>
            <a:ext cx="32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39" name="Equation" r:id="rId23" imgW="171365" imgH="85725" progId="Equation.DSMT4">
                    <p:embed/>
                  </p:oleObj>
                </mc:Choice>
                <mc:Fallback>
                  <p:oleObj name="Equation" r:id="rId23" imgW="171365" imgH="8572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2992"/>
                          <a:ext cx="32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4" name="Object 39"/>
            <p:cNvGraphicFramePr>
              <a:graphicFrameLocks noChangeAspect="1"/>
            </p:cNvGraphicFramePr>
            <p:nvPr/>
          </p:nvGraphicFramePr>
          <p:xfrm>
            <a:off x="2154" y="3838"/>
            <a:ext cx="201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40" name="Equation" r:id="rId25" imgW="57235" imgH="76234" progId="Equation.DSMT4">
                    <p:embed/>
                  </p:oleObj>
                </mc:Choice>
                <mc:Fallback>
                  <p:oleObj name="Equation" r:id="rId25" imgW="57235" imgH="7623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3838"/>
                          <a:ext cx="201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31775" name="Line 40"/>
            <p:cNvSpPr>
              <a:spLocks noChangeShapeType="1"/>
            </p:cNvSpPr>
            <p:nvPr/>
          </p:nvSpPr>
          <p:spPr bwMode="auto">
            <a:xfrm>
              <a:off x="2061" y="2341"/>
              <a:ext cx="0" cy="1708"/>
            </a:xfrm>
            <a:prstGeom prst="line">
              <a:avLst/>
            </a:prstGeom>
            <a:ln w="9525">
              <a:solidFill>
                <a:srgbClr val="FFFF00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1776" name="Object 41"/>
            <p:cNvGraphicFramePr>
              <a:graphicFrameLocks noChangeAspect="1"/>
            </p:cNvGraphicFramePr>
            <p:nvPr/>
          </p:nvGraphicFramePr>
          <p:xfrm>
            <a:off x="1892" y="3239"/>
            <a:ext cx="187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41" name="Equation" r:id="rId27" imgW="85683" imgH="114198" progId="Equation.DSMT4">
                    <p:embed/>
                  </p:oleObj>
                </mc:Choice>
                <mc:Fallback>
                  <p:oleObj name="Equation" r:id="rId27" imgW="85683" imgH="11419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2" y="3239"/>
                          <a:ext cx="187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7" name="Object 42"/>
            <p:cNvGraphicFramePr>
              <a:graphicFrameLocks noChangeAspect="1"/>
            </p:cNvGraphicFramePr>
            <p:nvPr/>
          </p:nvGraphicFramePr>
          <p:xfrm>
            <a:off x="2064" y="2614"/>
            <a:ext cx="212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42" name="Equation" r:id="rId29" imgW="85683" imgH="95216" progId="Equation.DSMT4">
                    <p:embed/>
                  </p:oleObj>
                </mc:Choice>
                <mc:Fallback>
                  <p:oleObj name="Equation" r:id="rId29" imgW="85683" imgH="9521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614"/>
                          <a:ext cx="212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0667" name="Group 43"/>
          <p:cNvGrpSpPr>
            <a:grpSpLocks/>
          </p:cNvGrpSpPr>
          <p:nvPr/>
        </p:nvGrpSpPr>
        <p:grpSpPr bwMode="auto">
          <a:xfrm>
            <a:off x="3895725" y="5114925"/>
            <a:ext cx="501650" cy="119063"/>
            <a:chOff x="2454" y="3222"/>
            <a:chExt cx="316" cy="75"/>
          </a:xfrm>
        </p:grpSpPr>
        <p:sp>
          <p:nvSpPr>
            <p:cNvPr id="31766" name="Line 44"/>
            <p:cNvSpPr>
              <a:spLocks noChangeShapeType="1"/>
            </p:cNvSpPr>
            <p:nvPr/>
          </p:nvSpPr>
          <p:spPr bwMode="auto">
            <a:xfrm>
              <a:off x="2454" y="3222"/>
              <a:ext cx="31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Line 45"/>
            <p:cNvSpPr>
              <a:spLocks noChangeShapeType="1"/>
            </p:cNvSpPr>
            <p:nvPr/>
          </p:nvSpPr>
          <p:spPr bwMode="auto">
            <a:xfrm>
              <a:off x="2454" y="3297"/>
              <a:ext cx="31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0670" name="Group 46"/>
          <p:cNvGrpSpPr>
            <a:grpSpLocks/>
          </p:cNvGrpSpPr>
          <p:nvPr/>
        </p:nvGrpSpPr>
        <p:grpSpPr bwMode="auto">
          <a:xfrm>
            <a:off x="5537200" y="4816475"/>
            <a:ext cx="501650" cy="628650"/>
            <a:chOff x="3488" y="3034"/>
            <a:chExt cx="316" cy="396"/>
          </a:xfrm>
        </p:grpSpPr>
        <p:sp>
          <p:nvSpPr>
            <p:cNvPr id="31764" name="Line 47"/>
            <p:cNvSpPr>
              <a:spLocks noChangeShapeType="1"/>
            </p:cNvSpPr>
            <p:nvPr/>
          </p:nvSpPr>
          <p:spPr bwMode="auto">
            <a:xfrm>
              <a:off x="3488" y="3226"/>
              <a:ext cx="31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5" name="Line 48"/>
            <p:cNvSpPr>
              <a:spLocks noChangeShapeType="1"/>
            </p:cNvSpPr>
            <p:nvPr/>
          </p:nvSpPr>
          <p:spPr bwMode="auto">
            <a:xfrm>
              <a:off x="3640" y="3034"/>
              <a:ext cx="0" cy="3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16731"/>
              </p:ext>
            </p:extLst>
          </p:nvPr>
        </p:nvGraphicFramePr>
        <p:xfrm>
          <a:off x="8135545" y="2223022"/>
          <a:ext cx="269874" cy="380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3" name="公式" r:id="rId31" imgW="164880" imgH="228600" progId="Equation.3">
                  <p:embed/>
                </p:oleObj>
              </mc:Choice>
              <mc:Fallback>
                <p:oleObj name="公式" r:id="rId31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5545" y="2223022"/>
                        <a:ext cx="269874" cy="380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8010162"/>
              </p:ext>
            </p:extLst>
          </p:nvPr>
        </p:nvGraphicFramePr>
        <p:xfrm>
          <a:off x="3054350" y="358681"/>
          <a:ext cx="3784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4" name="公式" r:id="rId33" imgW="3743283" imgH="905011" progId="Equation.3">
                  <p:embed/>
                </p:oleObj>
              </mc:Choice>
              <mc:Fallback>
                <p:oleObj name="公式" r:id="rId33" imgW="3743283" imgH="90501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58681"/>
                        <a:ext cx="3784600" cy="9398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47654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0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0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0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1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6" grpId="0" autoUpdateAnimBg="0"/>
      <p:bldP spid="410629" grpId="0" animBg="1"/>
      <p:bldP spid="410630" grpId="0" animBg="1"/>
      <p:bldP spid="410631" grpId="0" animBg="1"/>
      <p:bldP spid="410632" grpId="0" animBg="1"/>
      <p:bldP spid="410634" grpId="0" animBg="1"/>
      <p:bldP spid="410636" grpId="0" autoUpdateAnimBg="0"/>
      <p:bldP spid="4106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Text Box 2"/>
          <p:cNvSpPr txBox="1">
            <a:spLocks noChangeArrowheads="1"/>
          </p:cNvSpPr>
          <p:nvPr/>
        </p:nvSpPr>
        <p:spPr bwMode="auto">
          <a:xfrm>
            <a:off x="250825" y="868363"/>
            <a:ext cx="390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一、电荷 </a:t>
            </a:r>
          </a:p>
        </p:txBody>
      </p:sp>
      <p:sp>
        <p:nvSpPr>
          <p:cNvPr id="373763" name="Text Box 3"/>
          <p:cNvSpPr txBox="1">
            <a:spLocks noChangeArrowheads="1"/>
          </p:cNvSpPr>
          <p:nvPr/>
        </p:nvSpPr>
        <p:spPr bwMode="auto">
          <a:xfrm>
            <a:off x="625475" y="1300163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1. 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正负性 </a:t>
            </a:r>
          </a:p>
        </p:txBody>
      </p:sp>
      <p:sp>
        <p:nvSpPr>
          <p:cNvPr id="373764" name="Text Box 4"/>
          <p:cNvSpPr txBox="1">
            <a:spLocks noChangeArrowheads="1"/>
          </p:cNvSpPr>
          <p:nvPr/>
        </p:nvSpPr>
        <p:spPr bwMode="auto">
          <a:xfrm>
            <a:off x="625475" y="1868488"/>
            <a:ext cx="2265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2. 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量子性</a:t>
            </a:r>
          </a:p>
        </p:txBody>
      </p:sp>
      <p:graphicFrame>
        <p:nvGraphicFramePr>
          <p:cNvPr id="3737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359688"/>
              </p:ext>
            </p:extLst>
          </p:nvPr>
        </p:nvGraphicFramePr>
        <p:xfrm>
          <a:off x="2136775" y="1787525"/>
          <a:ext cx="58039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0" name="Equation" r:id="rId3" imgW="2755800" imgH="228600" progId="Equation.DSMT4">
                  <p:embed/>
                </p:oleObj>
              </mc:Choice>
              <mc:Fallback>
                <p:oleObj name="Equation" r:id="rId3" imgW="2755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5" y="1787525"/>
                        <a:ext cx="58039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66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680488"/>
              </p:ext>
            </p:extLst>
          </p:nvPr>
        </p:nvGraphicFramePr>
        <p:xfrm>
          <a:off x="3384458" y="2764271"/>
          <a:ext cx="1475573" cy="5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1" name="Equation" r:id="rId5" imgW="545760" imgH="203040" progId="Equation.DSMT4">
                  <p:embed/>
                </p:oleObj>
              </mc:Choice>
              <mc:Fallback>
                <p:oleObj name="Equation" r:id="rId5" imgW="5457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458" y="2764271"/>
                        <a:ext cx="1475573" cy="558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67" name="Rectangle 7"/>
          <p:cNvSpPr>
            <a:spLocks noChangeArrowheads="1"/>
          </p:cNvSpPr>
          <p:nvPr/>
        </p:nvSpPr>
        <p:spPr bwMode="auto">
          <a:xfrm>
            <a:off x="955675" y="3346450"/>
            <a:ext cx="76977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1964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年美国物理学家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盖尔曼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提出夸克模型，并预言夸克的电荷应为</a:t>
            </a:r>
          </a:p>
        </p:txBody>
      </p:sp>
      <p:graphicFrame>
        <p:nvGraphicFramePr>
          <p:cNvPr id="373768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615266"/>
              </p:ext>
            </p:extLst>
          </p:nvPr>
        </p:nvGraphicFramePr>
        <p:xfrm>
          <a:off x="2974498" y="3937000"/>
          <a:ext cx="8001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2" name="Equation" r:id="rId7" imgW="330120" imgH="393480" progId="Equation.DSMT4">
                  <p:embed/>
                </p:oleObj>
              </mc:Choice>
              <mc:Fallback>
                <p:oleObj name="Equation" r:id="rId7" imgW="33012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498" y="3937000"/>
                        <a:ext cx="800100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3769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44939"/>
              </p:ext>
            </p:extLst>
          </p:nvPr>
        </p:nvGraphicFramePr>
        <p:xfrm>
          <a:off x="4179342" y="3929811"/>
          <a:ext cx="769938" cy="770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3" name="Equation" r:id="rId9" imgW="342720" imgH="393480" progId="Equation.DSMT4">
                  <p:embed/>
                </p:oleObj>
              </mc:Choice>
              <mc:Fallback>
                <p:oleObj name="Equation" r:id="rId9" imgW="34272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342" y="3929811"/>
                        <a:ext cx="769938" cy="7700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70" name="Text Box 10"/>
          <p:cNvSpPr txBox="1">
            <a:spLocks noChangeArrowheads="1"/>
          </p:cNvSpPr>
          <p:nvPr/>
        </p:nvSpPr>
        <p:spPr bwMode="auto">
          <a:xfrm>
            <a:off x="677863" y="4349750"/>
            <a:ext cx="20219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3. 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守恒性</a:t>
            </a:r>
          </a:p>
        </p:txBody>
      </p:sp>
      <p:sp>
        <p:nvSpPr>
          <p:cNvPr id="373771" name="Rectangle 11"/>
          <p:cNvSpPr>
            <a:spLocks noChangeArrowheads="1"/>
          </p:cNvSpPr>
          <p:nvPr/>
        </p:nvSpPr>
        <p:spPr bwMode="auto">
          <a:xfrm>
            <a:off x="955675" y="4724400"/>
            <a:ext cx="784860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在一个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孤立系统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中，系统所具有的正负电荷的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代数和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保持不变，这一规律称为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电荷守恒定律。 </a:t>
            </a:r>
          </a:p>
        </p:txBody>
      </p:sp>
      <p:sp>
        <p:nvSpPr>
          <p:cNvPr id="373772" name="Rectangle 12"/>
          <p:cNvSpPr>
            <a:spLocks noChangeArrowheads="1"/>
          </p:cNvSpPr>
          <p:nvPr/>
        </p:nvSpPr>
        <p:spPr bwMode="auto">
          <a:xfrm>
            <a:off x="2122488" y="1300163"/>
            <a:ext cx="6408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自然界中只存在两类电荷：正电荷和负电荷。</a:t>
            </a:r>
          </a:p>
        </p:txBody>
      </p:sp>
      <p:sp>
        <p:nvSpPr>
          <p:cNvPr id="373773" name="Rectangle 13"/>
          <p:cNvSpPr>
            <a:spLocks noChangeArrowheads="1"/>
          </p:cNvSpPr>
          <p:nvPr/>
        </p:nvSpPr>
        <p:spPr bwMode="auto">
          <a:xfrm>
            <a:off x="955675" y="2338388"/>
            <a:ext cx="734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任何物体所带的电荷量都是 </a:t>
            </a:r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e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的整数倍：</a:t>
            </a:r>
          </a:p>
        </p:txBody>
      </p:sp>
      <p:sp>
        <p:nvSpPr>
          <p:cNvPr id="373774" name="Rectangle 14"/>
          <p:cNvSpPr>
            <a:spLocks noChangeArrowheads="1"/>
          </p:cNvSpPr>
          <p:nvPr/>
        </p:nvSpPr>
        <p:spPr bwMode="auto">
          <a:xfrm>
            <a:off x="3690938" y="4086225"/>
            <a:ext cx="144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或</a:t>
            </a:r>
          </a:p>
        </p:txBody>
      </p:sp>
      <p:sp>
        <p:nvSpPr>
          <p:cNvPr id="373775" name="Text Box 15"/>
          <p:cNvSpPr txBox="1">
            <a:spLocks noChangeArrowheads="1"/>
          </p:cNvSpPr>
          <p:nvPr/>
        </p:nvSpPr>
        <p:spPr bwMode="auto">
          <a:xfrm>
            <a:off x="625475" y="5646738"/>
            <a:ext cx="485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4. 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相对论不变性</a:t>
            </a:r>
          </a:p>
        </p:txBody>
      </p:sp>
      <p:sp>
        <p:nvSpPr>
          <p:cNvPr id="373776" name="Text Box 16"/>
          <p:cNvSpPr txBox="1">
            <a:spLocks noChangeArrowheads="1"/>
          </p:cNvSpPr>
          <p:nvPr/>
        </p:nvSpPr>
        <p:spPr bwMode="auto">
          <a:xfrm>
            <a:off x="900113" y="6140450"/>
            <a:ext cx="6950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电荷的电量与它的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运动状态</a:t>
            </a:r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(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速度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和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加速度</a:t>
            </a:r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)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无关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。</a:t>
            </a:r>
            <a:r>
              <a:rPr lang="zh-CN" altLang="en-US" b="0" dirty="0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373777" name="Text Box 17"/>
          <p:cNvSpPr txBox="1">
            <a:spLocks noChangeArrowheads="1"/>
          </p:cNvSpPr>
          <p:nvPr/>
        </p:nvSpPr>
        <p:spPr bwMode="auto">
          <a:xfrm>
            <a:off x="1819275" y="260350"/>
            <a:ext cx="5416550" cy="5794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rgbClr val="66FF33"/>
                </a:solidFill>
                <a:ea typeface="楷体_GB2312" pitchFamily="49" charset="-122"/>
              </a:rPr>
              <a:t>8-1 </a:t>
            </a:r>
            <a:r>
              <a:rPr lang="zh-CN" altLang="en-US" sz="3200">
                <a:solidFill>
                  <a:srgbClr val="66FF33"/>
                </a:solidFill>
                <a:ea typeface="楷体_GB2312" pitchFamily="49" charset="-122"/>
              </a:rPr>
              <a:t>电荷  库仑定律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4994275" y="3749585"/>
            <a:ext cx="36591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C000"/>
                </a:solidFill>
                <a:ea typeface="楷体_GB2312" pitchFamily="49" charset="-122"/>
              </a:rPr>
              <a:t>至今未在实验上观测到自由夸克</a:t>
            </a:r>
            <a:endParaRPr lang="zh-CN" altLang="en-US" dirty="0">
              <a:solidFill>
                <a:srgbClr val="FFC0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616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3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3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3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3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73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7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2" grpId="0" autoUpdateAnimBg="0"/>
      <p:bldP spid="373763" grpId="0" autoUpdateAnimBg="0"/>
      <p:bldP spid="373764" grpId="0" autoUpdateAnimBg="0"/>
      <p:bldP spid="373767" grpId="0" autoUpdateAnimBg="0"/>
      <p:bldP spid="373770" grpId="0" autoUpdateAnimBg="0"/>
      <p:bldP spid="373771" grpId="0" autoUpdateAnimBg="0"/>
      <p:bldP spid="373772" grpId="0" autoUpdateAnimBg="0"/>
      <p:bldP spid="373773" grpId="0" autoUpdateAnimBg="0"/>
      <p:bldP spid="373774" grpId="0" autoUpdateAnimBg="0"/>
      <p:bldP spid="373775" grpId="0" autoUpdateAnimBg="0"/>
      <p:bldP spid="373776" grpId="0" autoUpdateAnimBg="0"/>
      <p:bldP spid="373777" grpId="0" autoUpdateAnimBg="0"/>
      <p:bldP spid="1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Text Box 2"/>
          <p:cNvSpPr txBox="1">
            <a:spLocks noChangeArrowheads="1"/>
          </p:cNvSpPr>
          <p:nvPr/>
        </p:nvSpPr>
        <p:spPr bwMode="auto">
          <a:xfrm>
            <a:off x="250825" y="404664"/>
            <a:ext cx="5976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二、点电荷    库仑定律</a:t>
            </a:r>
          </a:p>
        </p:txBody>
      </p:sp>
      <p:sp>
        <p:nvSpPr>
          <p:cNvPr id="374787" name="Text Box 3"/>
          <p:cNvSpPr txBox="1">
            <a:spLocks noChangeArrowheads="1"/>
          </p:cNvSpPr>
          <p:nvPr/>
        </p:nvSpPr>
        <p:spPr bwMode="auto">
          <a:xfrm>
            <a:off x="612775" y="1080939"/>
            <a:ext cx="1863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1. 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点电荷</a:t>
            </a:r>
          </a:p>
        </p:txBody>
      </p:sp>
      <p:sp>
        <p:nvSpPr>
          <p:cNvPr id="374788" name="Text Box 4"/>
          <p:cNvSpPr txBox="1">
            <a:spLocks noChangeArrowheads="1"/>
          </p:cNvSpPr>
          <p:nvPr/>
        </p:nvSpPr>
        <p:spPr bwMode="auto">
          <a:xfrm>
            <a:off x="612775" y="3770164"/>
            <a:ext cx="3521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2. 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库仑定律</a:t>
            </a:r>
          </a:p>
        </p:txBody>
      </p:sp>
      <p:sp>
        <p:nvSpPr>
          <p:cNvPr id="374789" name="Rectangle 5"/>
          <p:cNvSpPr>
            <a:spLocks noChangeArrowheads="1"/>
          </p:cNvSpPr>
          <p:nvPr/>
        </p:nvSpPr>
        <p:spPr bwMode="auto">
          <a:xfrm>
            <a:off x="914400" y="4201964"/>
            <a:ext cx="7618413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在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真空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中，两个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静止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的点电荷 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q</a:t>
            </a:r>
            <a:r>
              <a:rPr lang="en-US" altLang="zh-CN" baseline="-25000" dirty="0">
                <a:solidFill>
                  <a:srgbClr val="66FFFF"/>
                </a:solidFill>
                <a:ea typeface="楷体_GB2312" pitchFamily="49" charset="-122"/>
              </a:rPr>
              <a:t>1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和 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q</a:t>
            </a:r>
            <a:r>
              <a:rPr lang="en-US" altLang="zh-CN" baseline="-25000" dirty="0">
                <a:solidFill>
                  <a:srgbClr val="66FFFF"/>
                </a:solidFill>
                <a:ea typeface="楷体_GB2312" pitchFamily="49" charset="-122"/>
              </a:rPr>
              <a:t>2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之间的静电相互作用力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静电力或库仑力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与这两个点电荷所带电荷量的乘积成正比，与它们之间距离的平方成反比，作用力的方向沿着两个点电荷的连线，同号电荷相斥，异号电荷相吸。 </a:t>
            </a:r>
          </a:p>
        </p:txBody>
      </p:sp>
      <p:sp>
        <p:nvSpPr>
          <p:cNvPr id="374790" name="Text Box 6"/>
          <p:cNvSpPr txBox="1">
            <a:spLocks noChangeArrowheads="1"/>
          </p:cNvSpPr>
          <p:nvPr/>
        </p:nvSpPr>
        <p:spPr bwMode="auto">
          <a:xfrm>
            <a:off x="938464" y="1651995"/>
            <a:ext cx="2022475" cy="457200"/>
          </a:xfrm>
          <a:prstGeom prst="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solidFill>
                  <a:srgbClr val="FFFFFF"/>
                </a:solidFill>
                <a:ea typeface="楷体_GB2312" pitchFamily="49" charset="-122"/>
              </a:rPr>
              <a:t>一种理想模型</a:t>
            </a:r>
          </a:p>
        </p:txBody>
      </p:sp>
      <p:sp>
        <p:nvSpPr>
          <p:cNvPr id="374794" name="Text Box 10"/>
          <p:cNvSpPr txBox="1">
            <a:spLocks noChangeArrowheads="1"/>
          </p:cNvSpPr>
          <p:nvPr/>
        </p:nvSpPr>
        <p:spPr bwMode="auto">
          <a:xfrm>
            <a:off x="827088" y="2044552"/>
            <a:ext cx="772795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当带电体的大小、形状、电荷分布等因素对所讨论的问题，在要求的精度范围之内，其影响可以忽略时，就可把带电体视为一个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带电的几何点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40152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4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4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4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6" grpId="0" autoUpdateAnimBg="0"/>
      <p:bldP spid="374787" grpId="0" autoUpdateAnimBg="0"/>
      <p:bldP spid="374788" grpId="0" autoUpdateAnimBg="0"/>
      <p:bldP spid="374789" grpId="0" autoUpdateAnimBg="0"/>
      <p:bldP spid="37479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Oval 2"/>
          <p:cNvSpPr>
            <a:spLocks noChangeArrowheads="1"/>
          </p:cNvSpPr>
          <p:nvPr/>
        </p:nvSpPr>
        <p:spPr bwMode="auto">
          <a:xfrm>
            <a:off x="7886700" y="1249363"/>
            <a:ext cx="139700" cy="139700"/>
          </a:xfrm>
          <a:prstGeom prst="ellipse">
            <a:avLst/>
          </a:prstGeom>
          <a:solidFill>
            <a:srgbClr val="FF9999"/>
          </a:solidFill>
          <a:ln w="12699">
            <a:solidFill>
              <a:srgbClr val="FF99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5811" name="Oval 3"/>
          <p:cNvSpPr>
            <a:spLocks noChangeArrowheads="1"/>
          </p:cNvSpPr>
          <p:nvPr/>
        </p:nvSpPr>
        <p:spPr bwMode="auto">
          <a:xfrm>
            <a:off x="5476875" y="1249363"/>
            <a:ext cx="139700" cy="139700"/>
          </a:xfrm>
          <a:prstGeom prst="ellipse">
            <a:avLst/>
          </a:prstGeom>
          <a:solidFill>
            <a:srgbClr val="FF9999"/>
          </a:solidFill>
          <a:ln w="12699">
            <a:solidFill>
              <a:srgbClr val="FF99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75812" name="Object 4"/>
          <p:cNvGraphicFramePr>
            <a:graphicFrameLocks/>
          </p:cNvGraphicFramePr>
          <p:nvPr/>
        </p:nvGraphicFramePr>
        <p:xfrm>
          <a:off x="5405438" y="752475"/>
          <a:ext cx="292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42" name="Equation" r:id="rId3" imgW="257048" imgH="380864" progId="Equation.3">
                  <p:embed/>
                </p:oleObj>
              </mc:Choice>
              <mc:Fallback>
                <p:oleObj name="Equation" r:id="rId3" imgW="257048" imgH="38086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438" y="752475"/>
                        <a:ext cx="292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3" name="Object 5"/>
          <p:cNvGraphicFramePr>
            <a:graphicFrameLocks/>
          </p:cNvGraphicFramePr>
          <p:nvPr/>
        </p:nvGraphicFramePr>
        <p:xfrm>
          <a:off x="7831138" y="752475"/>
          <a:ext cx="3317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43" name="Equation" r:id="rId5" imgW="295317" imgH="380864" progId="Equation.3">
                  <p:embed/>
                </p:oleObj>
              </mc:Choice>
              <mc:Fallback>
                <p:oleObj name="Equation" r:id="rId5" imgW="295317" imgH="38086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1138" y="752475"/>
                        <a:ext cx="331787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4" name="Line 6"/>
          <p:cNvSpPr>
            <a:spLocks noChangeShapeType="1"/>
          </p:cNvSpPr>
          <p:nvPr/>
        </p:nvSpPr>
        <p:spPr bwMode="auto">
          <a:xfrm>
            <a:off x="5546725" y="1319213"/>
            <a:ext cx="2371725" cy="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 type="none" w="sm" len="sm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5815" name="Object 7"/>
          <p:cNvGraphicFramePr>
            <a:graphicFrameLocks noChangeAspect="1"/>
          </p:cNvGraphicFramePr>
          <p:nvPr/>
        </p:nvGraphicFramePr>
        <p:xfrm>
          <a:off x="6846888" y="1400175"/>
          <a:ext cx="247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44" name="公式" r:id="rId7" imgW="76200" imgH="85725" progId="Equation.3">
                  <p:embed/>
                </p:oleObj>
              </mc:Choice>
              <mc:Fallback>
                <p:oleObj name="公式" r:id="rId7" imgW="76200" imgH="857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8" y="1400175"/>
                        <a:ext cx="24765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16" name="Object 8"/>
          <p:cNvGraphicFramePr>
            <a:graphicFrameLocks/>
          </p:cNvGraphicFramePr>
          <p:nvPr/>
        </p:nvGraphicFramePr>
        <p:xfrm>
          <a:off x="6038850" y="801688"/>
          <a:ext cx="292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45" name="公式" r:id="rId9" imgW="257048" imgH="409643" progId="Equation.3">
                  <p:embed/>
                </p:oleObj>
              </mc:Choice>
              <mc:Fallback>
                <p:oleObj name="公式" r:id="rId9" imgW="257048" imgH="4096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801688"/>
                        <a:ext cx="2921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7" name="Line 9"/>
          <p:cNvSpPr>
            <a:spLocks noChangeShapeType="1"/>
          </p:cNvSpPr>
          <p:nvPr/>
        </p:nvSpPr>
        <p:spPr bwMode="auto">
          <a:xfrm>
            <a:off x="5546725" y="1316038"/>
            <a:ext cx="757238" cy="3175"/>
          </a:xfrm>
          <a:prstGeom prst="line">
            <a:avLst/>
          </a:prstGeom>
          <a:noFill/>
          <a:ln w="38100">
            <a:solidFill>
              <a:srgbClr val="FF99FF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5818" name="Object 10"/>
          <p:cNvGraphicFramePr>
            <a:graphicFrameLocks noChangeAspect="1"/>
          </p:cNvGraphicFramePr>
          <p:nvPr/>
        </p:nvGraphicFramePr>
        <p:xfrm>
          <a:off x="1547813" y="1341438"/>
          <a:ext cx="1701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46" name="公式" r:id="rId11" imgW="1666917" imgH="685800" progId="Equation.3">
                  <p:embed/>
                </p:oleObj>
              </mc:Choice>
              <mc:Fallback>
                <p:oleObj name="公式" r:id="rId11" imgW="1666917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341438"/>
                        <a:ext cx="17018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19" name="Line 11"/>
          <p:cNvSpPr>
            <a:spLocks noChangeShapeType="1"/>
          </p:cNvSpPr>
          <p:nvPr/>
        </p:nvSpPr>
        <p:spPr bwMode="auto">
          <a:xfrm>
            <a:off x="7956550" y="1319213"/>
            <a:ext cx="609600" cy="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20" name="Text Box 12"/>
          <p:cNvSpPr txBox="1">
            <a:spLocks noChangeArrowheads="1"/>
          </p:cNvSpPr>
          <p:nvPr/>
        </p:nvSpPr>
        <p:spPr bwMode="auto">
          <a:xfrm>
            <a:off x="582613" y="752475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电荷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q</a:t>
            </a:r>
            <a:r>
              <a:rPr lang="en-US" altLang="zh-CN" baseline="-25000">
                <a:solidFill>
                  <a:srgbClr val="66FFFF"/>
                </a:solidFill>
                <a:ea typeface="楷体_GB2312" pitchFamily="49" charset="-122"/>
              </a:rPr>
              <a:t>1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对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q</a:t>
            </a:r>
            <a:r>
              <a:rPr lang="en-US" altLang="zh-CN" baseline="-25000">
                <a:solidFill>
                  <a:srgbClr val="66FFFF"/>
                </a:solidFill>
                <a:ea typeface="楷体_GB2312" pitchFamily="49" charset="-122"/>
              </a:rPr>
              <a:t>2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的作用力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F</a:t>
            </a:r>
            <a:r>
              <a:rPr lang="en-US" altLang="zh-CN" baseline="-25000">
                <a:solidFill>
                  <a:srgbClr val="66FFFF"/>
                </a:solidFill>
                <a:ea typeface="楷体_GB2312" pitchFamily="49" charset="-122"/>
              </a:rPr>
              <a:t>21</a:t>
            </a:r>
            <a:endParaRPr lang="en-US" altLang="zh-CN">
              <a:solidFill>
                <a:srgbClr val="66FFFF"/>
              </a:solidFill>
              <a:ea typeface="楷体_GB2312" pitchFamily="49" charset="-122"/>
            </a:endParaRPr>
          </a:p>
        </p:txBody>
      </p:sp>
      <p:graphicFrame>
        <p:nvGraphicFramePr>
          <p:cNvPr id="375821" name="Object 13"/>
          <p:cNvGraphicFramePr>
            <a:graphicFrameLocks noChangeAspect="1"/>
          </p:cNvGraphicFramePr>
          <p:nvPr/>
        </p:nvGraphicFramePr>
        <p:xfrm>
          <a:off x="8251825" y="1427163"/>
          <a:ext cx="4524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47" name="公式" r:id="rId13" imgW="180848" imgH="190432" progId="Equation.3">
                  <p:embed/>
                </p:oleObj>
              </mc:Choice>
              <mc:Fallback>
                <p:oleObj name="公式" r:id="rId13" imgW="180848" imgH="1904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1825" y="1427163"/>
                        <a:ext cx="4524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22" name="Object 14"/>
          <p:cNvGraphicFramePr>
            <a:graphicFrameLocks noChangeAspect="1"/>
          </p:cNvGraphicFramePr>
          <p:nvPr/>
        </p:nvGraphicFramePr>
        <p:xfrm>
          <a:off x="4787900" y="1427163"/>
          <a:ext cx="4524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48" name="公式" r:id="rId15" imgW="180848" imgH="190432" progId="Equation.3">
                  <p:embed/>
                </p:oleObj>
              </mc:Choice>
              <mc:Fallback>
                <p:oleObj name="公式" r:id="rId15" imgW="180848" imgH="1904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427163"/>
                        <a:ext cx="4524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23" name="Line 15"/>
          <p:cNvSpPr>
            <a:spLocks noChangeShapeType="1"/>
          </p:cNvSpPr>
          <p:nvPr/>
        </p:nvSpPr>
        <p:spPr bwMode="auto">
          <a:xfrm rot="10800000">
            <a:off x="4873625" y="1328738"/>
            <a:ext cx="609600" cy="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5824" name="Rectangle 16"/>
          <p:cNvSpPr>
            <a:spLocks noChangeArrowheads="1"/>
          </p:cNvSpPr>
          <p:nvPr/>
        </p:nvSpPr>
        <p:spPr bwMode="auto">
          <a:xfrm>
            <a:off x="558800" y="2251075"/>
            <a:ext cx="495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电荷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q</a:t>
            </a:r>
            <a:r>
              <a:rPr lang="en-US" altLang="zh-CN" baseline="-25000" dirty="0">
                <a:solidFill>
                  <a:srgbClr val="66FFFF"/>
                </a:solidFill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对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q</a:t>
            </a:r>
            <a:r>
              <a:rPr lang="en-US" altLang="zh-CN" baseline="-25000" dirty="0">
                <a:solidFill>
                  <a:srgbClr val="66FFFF"/>
                </a:solidFill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的作用力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F</a:t>
            </a:r>
            <a:r>
              <a:rPr lang="en-US" altLang="zh-CN" baseline="-25000" dirty="0">
                <a:solidFill>
                  <a:srgbClr val="66FFFF"/>
                </a:solidFill>
                <a:ea typeface="楷体_GB2312" pitchFamily="49" charset="-122"/>
              </a:rPr>
              <a:t>12</a:t>
            </a:r>
            <a:r>
              <a:rPr lang="en-US" altLang="zh-CN" dirty="0">
                <a:solidFill>
                  <a:srgbClr val="66FFFF"/>
                </a:solidFill>
                <a:ea typeface="楷体_GB2312" pitchFamily="49" charset="-122"/>
              </a:rPr>
              <a:t> </a:t>
            </a:r>
          </a:p>
        </p:txBody>
      </p:sp>
      <p:graphicFrame>
        <p:nvGraphicFramePr>
          <p:cNvPr id="375825" name="Object 17"/>
          <p:cNvGraphicFramePr>
            <a:graphicFrameLocks noChangeAspect="1"/>
          </p:cNvGraphicFramePr>
          <p:nvPr/>
        </p:nvGraphicFramePr>
        <p:xfrm>
          <a:off x="4284663" y="2190750"/>
          <a:ext cx="186372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49" name="公式" r:id="rId17" imgW="1828800" imgH="685800" progId="Equation.3">
                  <p:embed/>
                </p:oleObj>
              </mc:Choice>
              <mc:Fallback>
                <p:oleObj name="公式" r:id="rId17" imgW="18288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190750"/>
                        <a:ext cx="1863725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26" name="Object 18"/>
          <p:cNvGraphicFramePr>
            <a:graphicFrameLocks/>
          </p:cNvGraphicFramePr>
          <p:nvPr/>
        </p:nvGraphicFramePr>
        <p:xfrm>
          <a:off x="1068388" y="3938588"/>
          <a:ext cx="161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50" name="公式" r:id="rId19" imgW="1571752" imgH="409643" progId="Equation.3">
                  <p:embed/>
                </p:oleObj>
              </mc:Choice>
              <mc:Fallback>
                <p:oleObj name="公式" r:id="rId19" imgW="1571752" imgH="4096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3938588"/>
                        <a:ext cx="161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27" name="Rectangle 19"/>
          <p:cNvSpPr>
            <a:spLocks noChangeArrowheads="1"/>
          </p:cNvSpPr>
          <p:nvPr/>
        </p:nvSpPr>
        <p:spPr bwMode="auto">
          <a:xfrm>
            <a:off x="3925888" y="4627563"/>
            <a:ext cx="4967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——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真空中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的介电常数</a:t>
            </a:r>
            <a:endParaRPr lang="en-US" altLang="zh-CN" dirty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375828" name="Object 20"/>
          <p:cNvGraphicFramePr>
            <a:graphicFrameLocks noChangeAspect="1"/>
          </p:cNvGraphicFramePr>
          <p:nvPr/>
        </p:nvGraphicFramePr>
        <p:xfrm>
          <a:off x="3762375" y="3748088"/>
          <a:ext cx="461168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51" name="公式" r:id="rId21" imgW="2162048" imgH="352391" progId="Equation.3">
                  <p:embed/>
                </p:oleObj>
              </mc:Choice>
              <mc:Fallback>
                <p:oleObj name="公式" r:id="rId21" imgW="2162048" imgH="35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3748088"/>
                        <a:ext cx="4611688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5829" name="Object 21"/>
          <p:cNvGraphicFramePr>
            <a:graphicFrameLocks noChangeAspect="1"/>
          </p:cNvGraphicFramePr>
          <p:nvPr/>
        </p:nvGraphicFramePr>
        <p:xfrm>
          <a:off x="1547813" y="5319713"/>
          <a:ext cx="2386012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52" name="Equation" r:id="rId23" imgW="657352" imgH="276157" progId="Equation.DSMT4">
                  <p:embed/>
                </p:oleObj>
              </mc:Choice>
              <mc:Fallback>
                <p:oleObj name="Equation" r:id="rId23" imgW="657352" imgH="27615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319713"/>
                        <a:ext cx="2386012" cy="1085850"/>
                      </a:xfrm>
                      <a:prstGeom prst="rect">
                        <a:avLst/>
                      </a:prstGeom>
                      <a:solidFill>
                        <a:srgbClr val="0099CC">
                          <a:alpha val="20000"/>
                        </a:srgbClr>
                      </a:solidFill>
                      <a:ln w="19050">
                        <a:solidFill>
                          <a:srgbClr val="B2B2B2">
                            <a:alpha val="50195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30" name="Rectangle 22"/>
          <p:cNvSpPr>
            <a:spLocks noChangeArrowheads="1"/>
          </p:cNvSpPr>
          <p:nvPr/>
        </p:nvSpPr>
        <p:spPr bwMode="auto">
          <a:xfrm>
            <a:off x="525463" y="3068638"/>
            <a:ext cx="495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实验测得比例系数 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k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为</a:t>
            </a:r>
          </a:p>
        </p:txBody>
      </p:sp>
      <p:graphicFrame>
        <p:nvGraphicFramePr>
          <p:cNvPr id="375831" name="Object 23"/>
          <p:cNvGraphicFramePr>
            <a:graphicFrameLocks noChangeAspect="1"/>
          </p:cNvGraphicFramePr>
          <p:nvPr/>
        </p:nvGraphicFramePr>
        <p:xfrm>
          <a:off x="4225925" y="3079750"/>
          <a:ext cx="38925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53" name="公式" r:id="rId25" imgW="1819317" imgH="161959" progId="Equation.3">
                  <p:embed/>
                </p:oleObj>
              </mc:Choice>
              <mc:Fallback>
                <p:oleObj name="公式" r:id="rId25" imgW="1819317" imgH="1619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925" y="3079750"/>
                        <a:ext cx="389255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5832" name="Rectangle 24"/>
          <p:cNvSpPr>
            <a:spLocks noChangeArrowheads="1"/>
          </p:cNvSpPr>
          <p:nvPr/>
        </p:nvSpPr>
        <p:spPr bwMode="auto">
          <a:xfrm>
            <a:off x="579438" y="3903663"/>
            <a:ext cx="3024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令                       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则  </a:t>
            </a:r>
          </a:p>
        </p:txBody>
      </p:sp>
      <p:sp>
        <p:nvSpPr>
          <p:cNvPr id="375833" name="Rectangle 25"/>
          <p:cNvSpPr>
            <a:spLocks noChangeArrowheads="1"/>
          </p:cNvSpPr>
          <p:nvPr/>
        </p:nvSpPr>
        <p:spPr bwMode="auto">
          <a:xfrm>
            <a:off x="3981450" y="5619750"/>
            <a:ext cx="3600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FF00"/>
                </a:solidFill>
                <a:ea typeface="楷体_GB2312" pitchFamily="49" charset="-122"/>
              </a:rPr>
              <a:t>—— </a:t>
            </a:r>
            <a:r>
              <a:rPr lang="zh-CN" altLang="en-US">
                <a:solidFill>
                  <a:srgbClr val="00FF00"/>
                </a:solidFill>
                <a:ea typeface="楷体_GB2312" pitchFamily="49" charset="-122"/>
              </a:rPr>
              <a:t>真空中库仑定律 </a:t>
            </a:r>
          </a:p>
        </p:txBody>
      </p:sp>
    </p:spTree>
    <p:extLst>
      <p:ext uri="{BB962C8B-B14F-4D97-AF65-F5344CB8AC3E}">
        <p14:creationId xmlns:p14="http://schemas.microsoft.com/office/powerpoint/2010/main" val="1166525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5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7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5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7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7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7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7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10" grpId="0" animBg="1"/>
      <p:bldP spid="375811" grpId="0" animBg="1"/>
      <p:bldP spid="375814" grpId="0" animBg="1"/>
      <p:bldP spid="375817" grpId="0" animBg="1"/>
      <p:bldP spid="375819" grpId="0" animBg="1"/>
      <p:bldP spid="375820" grpId="0" autoUpdateAnimBg="0"/>
      <p:bldP spid="375823" grpId="0" animBg="1"/>
      <p:bldP spid="375824" grpId="0" autoUpdateAnimBg="0"/>
      <p:bldP spid="375827" grpId="0" autoUpdateAnimBg="0"/>
      <p:bldP spid="375830" grpId="0" autoUpdateAnimBg="0"/>
      <p:bldP spid="375832" grpId="0" autoUpdateAnimBg="0"/>
      <p:bldP spid="37583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Text Box 2"/>
          <p:cNvSpPr txBox="1">
            <a:spLocks noChangeArrowheads="1"/>
          </p:cNvSpPr>
          <p:nvPr/>
        </p:nvSpPr>
        <p:spPr bwMode="auto">
          <a:xfrm>
            <a:off x="639763" y="260648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66FFFF"/>
              </a:buClr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讨论</a:t>
            </a:r>
          </a:p>
        </p:txBody>
      </p:sp>
      <p:sp>
        <p:nvSpPr>
          <p:cNvPr id="376879" name="Text Box 47"/>
          <p:cNvSpPr txBox="1">
            <a:spLocks noChangeArrowheads="1"/>
          </p:cNvSpPr>
          <p:nvPr/>
        </p:nvSpPr>
        <p:spPr bwMode="auto">
          <a:xfrm>
            <a:off x="765175" y="692448"/>
            <a:ext cx="634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库仑定律适用于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真空中</a:t>
            </a:r>
            <a:r>
              <a:rPr lang="zh-CN" altLang="en-US" dirty="0" smtClean="0">
                <a:solidFill>
                  <a:srgbClr val="FFC000"/>
                </a:solidFill>
                <a:ea typeface="楷体_GB2312" pitchFamily="49" charset="-122"/>
              </a:rPr>
              <a:t>静止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itchFamily="49" charset="-122"/>
              </a:rPr>
              <a:t>点电荷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；</a:t>
            </a:r>
          </a:p>
        </p:txBody>
      </p:sp>
      <p:sp>
        <p:nvSpPr>
          <p:cNvPr id="376880" name="Text Box 48"/>
          <p:cNvSpPr txBox="1">
            <a:spLocks noChangeArrowheads="1"/>
          </p:cNvSpPr>
          <p:nvPr/>
        </p:nvSpPr>
        <p:spPr bwMode="auto">
          <a:xfrm>
            <a:off x="762000" y="116711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两个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静止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的点电荷之间作用力满足牛顿第三定律；</a:t>
            </a:r>
          </a:p>
        </p:txBody>
      </p:sp>
      <p:sp>
        <p:nvSpPr>
          <p:cNvPr id="376883" name="Text Box 51"/>
          <p:cNvSpPr txBox="1">
            <a:spLocks noChangeArrowheads="1"/>
          </p:cNvSpPr>
          <p:nvPr/>
        </p:nvSpPr>
        <p:spPr bwMode="auto">
          <a:xfrm>
            <a:off x="762000" y="1657648"/>
            <a:ext cx="857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(3) </a:t>
            </a:r>
          </a:p>
        </p:txBody>
      </p:sp>
      <p:graphicFrame>
        <p:nvGraphicFramePr>
          <p:cNvPr id="37688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123680"/>
              </p:ext>
            </p:extLst>
          </p:nvPr>
        </p:nvGraphicFramePr>
        <p:xfrm>
          <a:off x="1403350" y="1697335"/>
          <a:ext cx="14112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0" name="Equation" r:id="rId3" imgW="1381083" imgH="419134" progId="Equation.3">
                  <p:embed/>
                </p:oleObj>
              </mc:Choice>
              <mc:Fallback>
                <p:oleObj name="Equation" r:id="rId3" imgW="1381083" imgH="4191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697335"/>
                        <a:ext cx="1411288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85" name="Text Box 53"/>
          <p:cNvSpPr txBox="1">
            <a:spLocks noChangeArrowheads="1"/>
          </p:cNvSpPr>
          <p:nvPr/>
        </p:nvSpPr>
        <p:spPr bwMode="auto">
          <a:xfrm>
            <a:off x="1109663" y="2132310"/>
            <a:ext cx="65579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氢原子中电子和质子的距离为                        。</a:t>
            </a:r>
          </a:p>
        </p:txBody>
      </p:sp>
      <p:sp>
        <p:nvSpPr>
          <p:cNvPr id="376886" name="Rectangle 54"/>
          <p:cNvSpPr>
            <a:spLocks noChangeArrowheads="1"/>
          </p:cNvSpPr>
          <p:nvPr/>
        </p:nvSpPr>
        <p:spPr bwMode="auto">
          <a:xfrm>
            <a:off x="398463" y="2173585"/>
            <a:ext cx="3381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例：</a:t>
            </a:r>
          </a:p>
        </p:txBody>
      </p:sp>
      <p:sp>
        <p:nvSpPr>
          <p:cNvPr id="376887" name="Rectangle 55"/>
          <p:cNvSpPr>
            <a:spLocks noChangeArrowheads="1"/>
          </p:cNvSpPr>
          <p:nvPr/>
        </p:nvSpPr>
        <p:spPr bwMode="auto">
          <a:xfrm>
            <a:off x="1120775" y="2711748"/>
            <a:ext cx="4889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此两粒子间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的静电力和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万有引力。</a:t>
            </a:r>
          </a:p>
        </p:txBody>
      </p:sp>
      <p:sp>
        <p:nvSpPr>
          <p:cNvPr id="376888" name="Rectangle 56"/>
          <p:cNvSpPr>
            <a:spLocks noChangeArrowheads="1"/>
          </p:cNvSpPr>
          <p:nvPr/>
        </p:nvSpPr>
        <p:spPr bwMode="auto">
          <a:xfrm>
            <a:off x="387350" y="2708573"/>
            <a:ext cx="346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求：</a:t>
            </a:r>
          </a:p>
        </p:txBody>
      </p:sp>
      <p:graphicFrame>
        <p:nvGraphicFramePr>
          <p:cNvPr id="376889" name="Object 5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2894090"/>
              </p:ext>
            </p:extLst>
          </p:nvPr>
        </p:nvGraphicFramePr>
        <p:xfrm>
          <a:off x="5218113" y="2219623"/>
          <a:ext cx="168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1" name="Equation" r:id="rId5" imgW="1647952" imgH="352391" progId="Equation.DSMT4">
                  <p:embed/>
                </p:oleObj>
              </mc:Choice>
              <mc:Fallback>
                <p:oleObj name="Equation" r:id="rId5" imgW="1647952" imgH="35239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113" y="2219623"/>
                        <a:ext cx="1689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90" name="Text Box 58"/>
          <p:cNvSpPr txBox="1">
            <a:spLocks noChangeArrowheads="1"/>
          </p:cNvSpPr>
          <p:nvPr/>
        </p:nvSpPr>
        <p:spPr bwMode="auto">
          <a:xfrm>
            <a:off x="390525" y="3181648"/>
            <a:ext cx="3173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376891" name="Objec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354143"/>
              </p:ext>
            </p:extLst>
          </p:nvPr>
        </p:nvGraphicFramePr>
        <p:xfrm>
          <a:off x="827088" y="3718223"/>
          <a:ext cx="7289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2" name="公式" r:id="rId7" imgW="7267448" imgH="923993" progId="Equation.3">
                  <p:embed/>
                </p:oleObj>
              </mc:Choice>
              <mc:Fallback>
                <p:oleObj name="公式" r:id="rId7" imgW="7267448" imgH="92399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718223"/>
                        <a:ext cx="72898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92" name="Text Box 60"/>
          <p:cNvSpPr txBox="1">
            <a:spLocks noChangeArrowheads="1"/>
          </p:cNvSpPr>
          <p:nvPr/>
        </p:nvSpPr>
        <p:spPr bwMode="auto">
          <a:xfrm>
            <a:off x="1116013" y="3203873"/>
            <a:ext cx="5040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两粒子间的静电力大小为</a:t>
            </a:r>
          </a:p>
        </p:txBody>
      </p:sp>
      <p:sp>
        <p:nvSpPr>
          <p:cNvPr id="376893" name="Text Box 61"/>
          <p:cNvSpPr txBox="1">
            <a:spLocks noChangeArrowheads="1"/>
          </p:cNvSpPr>
          <p:nvPr/>
        </p:nvSpPr>
        <p:spPr bwMode="auto">
          <a:xfrm>
            <a:off x="900113" y="4799310"/>
            <a:ext cx="4240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两粒子间的万有引力为</a:t>
            </a:r>
          </a:p>
        </p:txBody>
      </p:sp>
      <p:graphicFrame>
        <p:nvGraphicFramePr>
          <p:cNvPr id="376894" name="Object 6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239265"/>
              </p:ext>
            </p:extLst>
          </p:nvPr>
        </p:nvGraphicFramePr>
        <p:xfrm>
          <a:off x="827088" y="5302548"/>
          <a:ext cx="69596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3" name="公式" r:id="rId9" imgW="6934200" imgH="1257402" progId="Equation.3">
                  <p:embed/>
                </p:oleObj>
              </mc:Choice>
              <mc:Fallback>
                <p:oleObj name="公式" r:id="rId9" imgW="6934200" imgH="125740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302548"/>
                        <a:ext cx="69596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185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6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7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7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7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7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6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76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4" grpId="0" autoUpdateAnimBg="0"/>
      <p:bldP spid="376879" grpId="0" autoUpdateAnimBg="0"/>
      <p:bldP spid="376880" grpId="0" autoUpdateAnimBg="0"/>
      <p:bldP spid="376883" grpId="0" autoUpdateAnimBg="0"/>
      <p:bldP spid="376885" grpId="0" autoUpdateAnimBg="0"/>
      <p:bldP spid="376886" grpId="0" autoUpdateAnimBg="0"/>
      <p:bldP spid="376887" grpId="0" autoUpdateAnimBg="0"/>
      <p:bldP spid="376888" grpId="0" autoUpdateAnimBg="0"/>
      <p:bldP spid="376890" grpId="0" autoUpdateAnimBg="0"/>
      <p:bldP spid="376892" grpId="0"/>
      <p:bldP spid="3768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Line 2"/>
          <p:cNvSpPr>
            <a:spLocks noChangeShapeType="1"/>
          </p:cNvSpPr>
          <p:nvPr/>
        </p:nvSpPr>
        <p:spPr bwMode="auto">
          <a:xfrm flipV="1">
            <a:off x="6594475" y="4794548"/>
            <a:ext cx="1376363" cy="866775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5027" name="Line 3"/>
          <p:cNvSpPr>
            <a:spLocks noChangeShapeType="1"/>
          </p:cNvSpPr>
          <p:nvPr/>
        </p:nvSpPr>
        <p:spPr bwMode="auto">
          <a:xfrm flipH="1">
            <a:off x="7204075" y="2256136"/>
            <a:ext cx="990600" cy="11430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5028" name="Line 4"/>
          <p:cNvSpPr>
            <a:spLocks noChangeShapeType="1"/>
          </p:cNvSpPr>
          <p:nvPr/>
        </p:nvSpPr>
        <p:spPr bwMode="auto">
          <a:xfrm flipV="1">
            <a:off x="8032750" y="4437361"/>
            <a:ext cx="433388" cy="28733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5029" name="Line 5"/>
          <p:cNvSpPr>
            <a:spLocks noChangeShapeType="1"/>
          </p:cNvSpPr>
          <p:nvPr/>
        </p:nvSpPr>
        <p:spPr bwMode="auto">
          <a:xfrm>
            <a:off x="7204075" y="3322936"/>
            <a:ext cx="533400" cy="685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5030" name="Text Box 6"/>
          <p:cNvSpPr txBox="1">
            <a:spLocks noChangeArrowheads="1"/>
          </p:cNvSpPr>
          <p:nvPr/>
        </p:nvSpPr>
        <p:spPr bwMode="auto">
          <a:xfrm>
            <a:off x="374650" y="260648"/>
            <a:ext cx="5349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三、电场力叠加原理</a:t>
            </a:r>
          </a:p>
        </p:txBody>
      </p:sp>
      <p:sp>
        <p:nvSpPr>
          <p:cNvPr id="385031" name="Oval 7"/>
          <p:cNvSpPr>
            <a:spLocks noChangeArrowheads="1"/>
          </p:cNvSpPr>
          <p:nvPr/>
        </p:nvSpPr>
        <p:spPr bwMode="auto">
          <a:xfrm>
            <a:off x="8135938" y="2121198"/>
            <a:ext cx="152400" cy="1524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85032" name="Line 8"/>
          <p:cNvSpPr>
            <a:spLocks noChangeShapeType="1"/>
          </p:cNvSpPr>
          <p:nvPr/>
        </p:nvSpPr>
        <p:spPr bwMode="auto">
          <a:xfrm>
            <a:off x="6307138" y="2197398"/>
            <a:ext cx="914400" cy="11430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5033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308290"/>
              </p:ext>
            </p:extLst>
          </p:nvPr>
        </p:nvGraphicFramePr>
        <p:xfrm>
          <a:off x="3154363" y="2802236"/>
          <a:ext cx="15621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1" name="Equation" r:id="rId4" imgW="1505035" imgH="390661" progId="Equation.3">
                  <p:embed/>
                </p:oleObj>
              </mc:Choice>
              <mc:Fallback>
                <p:oleObj name="Equation" r:id="rId4" imgW="1505035" imgH="39066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63" y="2802236"/>
                        <a:ext cx="15621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4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0313389"/>
              </p:ext>
            </p:extLst>
          </p:nvPr>
        </p:nvGraphicFramePr>
        <p:xfrm>
          <a:off x="7812088" y="2780011"/>
          <a:ext cx="2159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2" name="Equation" r:id="rId6" imgW="161883" imgH="361882" progId="Equation.3">
                  <p:embed/>
                </p:oleObj>
              </mc:Choice>
              <mc:Fallback>
                <p:oleObj name="Equation" r:id="rId6" imgW="161883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2780011"/>
                        <a:ext cx="2159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5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4780531"/>
              </p:ext>
            </p:extLst>
          </p:nvPr>
        </p:nvGraphicFramePr>
        <p:xfrm>
          <a:off x="6516688" y="2780011"/>
          <a:ext cx="2555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" name="Equation" r:id="rId8" imgW="200152" imgH="361882" progId="Equation.3">
                  <p:embed/>
                </p:oleObj>
              </mc:Choice>
              <mc:Fallback>
                <p:oleObj name="Equation" r:id="rId8" imgW="200152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2780011"/>
                        <a:ext cx="2555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6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600084"/>
              </p:ext>
            </p:extLst>
          </p:nvPr>
        </p:nvGraphicFramePr>
        <p:xfrm>
          <a:off x="7740650" y="1916411"/>
          <a:ext cx="2921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4" name="Equation" r:id="rId10" imgW="238083" imgH="361882" progId="Equation.3">
                  <p:embed/>
                </p:oleObj>
              </mc:Choice>
              <mc:Fallback>
                <p:oleObj name="Equation" r:id="rId10" imgW="238083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1916411"/>
                        <a:ext cx="2921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7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314545"/>
              </p:ext>
            </p:extLst>
          </p:nvPr>
        </p:nvGraphicFramePr>
        <p:xfrm>
          <a:off x="7092950" y="2780011"/>
          <a:ext cx="3159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5" name="Equation" r:id="rId12" imgW="257048" imgH="371373" progId="Equation.3">
                  <p:embed/>
                </p:oleObj>
              </mc:Choice>
              <mc:Fallback>
                <p:oleObj name="Equation" r:id="rId12" imgW="257048" imgH="3713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2780011"/>
                        <a:ext cx="3159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8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889618"/>
              </p:ext>
            </p:extLst>
          </p:nvPr>
        </p:nvGraphicFramePr>
        <p:xfrm>
          <a:off x="6588125" y="1844973"/>
          <a:ext cx="3317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6" name="Equation" r:id="rId14" imgW="276352" imgH="361882" progId="Equation.3">
                  <p:embed/>
                </p:oleObj>
              </mc:Choice>
              <mc:Fallback>
                <p:oleObj name="Equation" r:id="rId14" imgW="276352" imgH="3618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1844973"/>
                        <a:ext cx="33178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39" name="Line 15"/>
          <p:cNvSpPr>
            <a:spLocks noChangeShapeType="1"/>
          </p:cNvSpPr>
          <p:nvPr/>
        </p:nvSpPr>
        <p:spPr bwMode="auto">
          <a:xfrm flipH="1">
            <a:off x="6746875" y="3399136"/>
            <a:ext cx="457200" cy="4572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5040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944369"/>
              </p:ext>
            </p:extLst>
          </p:nvPr>
        </p:nvGraphicFramePr>
        <p:xfrm>
          <a:off x="6372225" y="3475336"/>
          <a:ext cx="2921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" name="Equation" r:id="rId16" imgW="238083" imgH="390661" progId="Equation.3">
                  <p:embed/>
                </p:oleObj>
              </mc:Choice>
              <mc:Fallback>
                <p:oleObj name="Equation" r:id="rId16" imgW="238083" imgH="39066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3475336"/>
                        <a:ext cx="2921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1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188950"/>
              </p:ext>
            </p:extLst>
          </p:nvPr>
        </p:nvGraphicFramePr>
        <p:xfrm>
          <a:off x="7896225" y="3703936"/>
          <a:ext cx="3317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8" name="Equation" r:id="rId18" imgW="276352" imgH="390661" progId="Equation.3">
                  <p:embed/>
                </p:oleObj>
              </mc:Choice>
              <mc:Fallback>
                <p:oleObj name="Equation" r:id="rId18" imgW="276352" imgH="39066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6225" y="3703936"/>
                        <a:ext cx="33178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42" name="Text Box 18"/>
          <p:cNvSpPr txBox="1">
            <a:spLocks noChangeArrowheads="1"/>
          </p:cNvSpPr>
          <p:nvPr/>
        </p:nvSpPr>
        <p:spPr bwMode="auto">
          <a:xfrm>
            <a:off x="1109663" y="2781598"/>
            <a:ext cx="172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3300"/>
                </a:solidFill>
                <a:ea typeface="楷体_GB2312" pitchFamily="49" charset="-122"/>
              </a:rPr>
              <a:t>q</a:t>
            </a:r>
            <a:r>
              <a:rPr lang="en-US" altLang="zh-CN" baseline="-25000">
                <a:solidFill>
                  <a:srgbClr val="FF3300"/>
                </a:solidFill>
                <a:ea typeface="楷体_GB2312" pitchFamily="49" charset="-122"/>
              </a:rPr>
              <a:t>3</a:t>
            </a:r>
            <a:r>
              <a:rPr lang="en-US" altLang="zh-CN" baseline="-25000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受的力：</a:t>
            </a:r>
          </a:p>
        </p:txBody>
      </p:sp>
      <p:graphicFrame>
        <p:nvGraphicFramePr>
          <p:cNvPr id="385043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9446508"/>
              </p:ext>
            </p:extLst>
          </p:nvPr>
        </p:nvGraphicFramePr>
        <p:xfrm>
          <a:off x="1200150" y="3861098"/>
          <a:ext cx="30845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9" name="Equation" r:id="rId20" imgW="3029035" imgH="390661" progId="Equation.3">
                  <p:embed/>
                </p:oleObj>
              </mc:Choice>
              <mc:Fallback>
                <p:oleObj name="Equation" r:id="rId20" imgW="3029035" imgH="39066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861098"/>
                        <a:ext cx="30845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44" name="Objec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815229"/>
              </p:ext>
            </p:extLst>
          </p:nvPr>
        </p:nvGraphicFramePr>
        <p:xfrm>
          <a:off x="1547813" y="4292898"/>
          <a:ext cx="34655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0" name="Equation" r:id="rId22" imgW="3410035" imgH="885723" progId="Equation.3">
                  <p:embed/>
                </p:oleObj>
              </mc:Choice>
              <mc:Fallback>
                <p:oleObj name="Equation" r:id="rId22" imgW="3410035" imgH="88572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292898"/>
                        <a:ext cx="34655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45" name="Text Box 21"/>
          <p:cNvSpPr txBox="1">
            <a:spLocks noChangeArrowheads="1"/>
          </p:cNvSpPr>
          <p:nvPr/>
        </p:nvSpPr>
        <p:spPr bwMode="auto">
          <a:xfrm>
            <a:off x="790575" y="3332461"/>
            <a:ext cx="4903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空间存在有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n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个场源点电荷</a:t>
            </a:r>
          </a:p>
        </p:txBody>
      </p:sp>
      <p:sp>
        <p:nvSpPr>
          <p:cNvPr id="385046" name="Oval 22"/>
          <p:cNvSpPr>
            <a:spLocks noChangeArrowheads="1"/>
          </p:cNvSpPr>
          <p:nvPr/>
        </p:nvSpPr>
        <p:spPr bwMode="auto">
          <a:xfrm>
            <a:off x="6248400" y="2118023"/>
            <a:ext cx="152400" cy="15240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85047" name="Oval 23"/>
          <p:cNvSpPr>
            <a:spLocks noChangeArrowheads="1"/>
          </p:cNvSpPr>
          <p:nvPr/>
        </p:nvSpPr>
        <p:spPr bwMode="auto">
          <a:xfrm>
            <a:off x="7162800" y="3305473"/>
            <a:ext cx="152400" cy="152400"/>
          </a:xfrm>
          <a:prstGeom prst="ellipse">
            <a:avLst/>
          </a:prstGeom>
          <a:solidFill>
            <a:srgbClr val="FF3300"/>
          </a:solidFill>
          <a:ln w="12700">
            <a:solidFill>
              <a:srgbClr val="66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85048" name="Text Box 24"/>
          <p:cNvSpPr txBox="1">
            <a:spLocks noChangeArrowheads="1"/>
          </p:cNvSpPr>
          <p:nvPr/>
        </p:nvSpPr>
        <p:spPr bwMode="auto">
          <a:xfrm>
            <a:off x="771525" y="5229523"/>
            <a:ext cx="546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电荷连续分布的带电体</a:t>
            </a:r>
          </a:p>
        </p:txBody>
      </p:sp>
      <p:graphicFrame>
        <p:nvGraphicFramePr>
          <p:cNvPr id="385049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9581628"/>
              </p:ext>
            </p:extLst>
          </p:nvPr>
        </p:nvGraphicFramePr>
        <p:xfrm>
          <a:off x="820738" y="5661323"/>
          <a:ext cx="2095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1" name="公式" r:id="rId24" imgW="2038435" imgH="857250" progId="Equation.3">
                  <p:embed/>
                </p:oleObj>
              </mc:Choice>
              <mc:Fallback>
                <p:oleObj name="公式" r:id="rId24" imgW="2038435" imgH="8572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5661323"/>
                        <a:ext cx="20955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50" name="Objec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2206101"/>
              </p:ext>
            </p:extLst>
          </p:nvPr>
        </p:nvGraphicFramePr>
        <p:xfrm>
          <a:off x="3263900" y="5661323"/>
          <a:ext cx="2171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2" name="公式" r:id="rId26" imgW="2114635" imgH="857250" progId="Equation.3">
                  <p:embed/>
                </p:oleObj>
              </mc:Choice>
              <mc:Fallback>
                <p:oleObj name="公式" r:id="rId26" imgW="2114635" imgH="8572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5661323"/>
                        <a:ext cx="2171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51" name="Oval 27"/>
          <p:cNvSpPr>
            <a:spLocks noChangeArrowheads="1"/>
          </p:cNvSpPr>
          <p:nvPr/>
        </p:nvSpPr>
        <p:spPr bwMode="auto">
          <a:xfrm>
            <a:off x="5661025" y="5539086"/>
            <a:ext cx="1219200" cy="914400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100000">
                <a:srgbClr val="767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85052" name="Text Box 28"/>
          <p:cNvSpPr txBox="1">
            <a:spLocks noChangeArrowheads="1"/>
          </p:cNvSpPr>
          <p:nvPr/>
        </p:nvSpPr>
        <p:spPr bwMode="auto">
          <a:xfrm>
            <a:off x="5508625" y="5158086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Q</a:t>
            </a:r>
          </a:p>
        </p:txBody>
      </p:sp>
      <p:sp>
        <p:nvSpPr>
          <p:cNvPr id="385053" name="Text Box 29"/>
          <p:cNvSpPr txBox="1">
            <a:spLocks noChangeArrowheads="1"/>
          </p:cNvSpPr>
          <p:nvPr/>
        </p:nvSpPr>
        <p:spPr bwMode="auto">
          <a:xfrm>
            <a:off x="6888163" y="4759623"/>
            <a:ext cx="303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r</a:t>
            </a:r>
          </a:p>
        </p:txBody>
      </p:sp>
      <p:graphicFrame>
        <p:nvGraphicFramePr>
          <p:cNvPr id="385054" name="Objec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838457"/>
              </p:ext>
            </p:extLst>
          </p:nvPr>
        </p:nvGraphicFramePr>
        <p:xfrm>
          <a:off x="6003925" y="5881986"/>
          <a:ext cx="3921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3" name="Equation" r:id="rId28" imgW="333248" imgH="333409" progId="Equation.3">
                  <p:embed/>
                </p:oleObj>
              </mc:Choice>
              <mc:Fallback>
                <p:oleObj name="Equation" r:id="rId28" imgW="333248" imgH="33340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3925" y="5881986"/>
                        <a:ext cx="3921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55" name="Objec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3967282"/>
              </p:ext>
            </p:extLst>
          </p:nvPr>
        </p:nvGraphicFramePr>
        <p:xfrm>
          <a:off x="7956550" y="4869161"/>
          <a:ext cx="317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4" name="Equation" r:id="rId30" imgW="257048" imgH="371373" progId="Equation.3">
                  <p:embed/>
                </p:oleObj>
              </mc:Choice>
              <mc:Fallback>
                <p:oleObj name="Equation" r:id="rId30" imgW="257048" imgH="3713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4869161"/>
                        <a:ext cx="317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56" name="Oval 32"/>
          <p:cNvSpPr>
            <a:spLocks noChangeArrowheads="1"/>
          </p:cNvSpPr>
          <p:nvPr/>
        </p:nvSpPr>
        <p:spPr bwMode="auto">
          <a:xfrm>
            <a:off x="7912100" y="4677073"/>
            <a:ext cx="152400" cy="152400"/>
          </a:xfrm>
          <a:prstGeom prst="ellipse">
            <a:avLst/>
          </a:prstGeom>
          <a:gradFill rotWithShape="1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>
            <a:solidFill>
              <a:srgbClr val="66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85057" name="Rectangle 33"/>
          <p:cNvSpPr>
            <a:spLocks noChangeArrowheads="1"/>
          </p:cNvSpPr>
          <p:nvPr/>
        </p:nvSpPr>
        <p:spPr bwMode="auto">
          <a:xfrm>
            <a:off x="827088" y="1654473"/>
            <a:ext cx="4608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空间存在有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1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个场源点电荷</a:t>
            </a:r>
          </a:p>
        </p:txBody>
      </p:sp>
      <p:sp>
        <p:nvSpPr>
          <p:cNvPr id="385058" name="Rectangle 34"/>
          <p:cNvSpPr>
            <a:spLocks noChangeArrowheads="1"/>
          </p:cNvSpPr>
          <p:nvPr/>
        </p:nvSpPr>
        <p:spPr bwMode="auto">
          <a:xfrm>
            <a:off x="576263" y="1629073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  <a:sym typeface="Wingdings" panose="05000000000000000000" pitchFamily="2" charset="2"/>
              </a:rPr>
              <a:t></a:t>
            </a:r>
          </a:p>
        </p:txBody>
      </p:sp>
      <p:sp>
        <p:nvSpPr>
          <p:cNvPr id="385059" name="Rectangle 35"/>
          <p:cNvSpPr>
            <a:spLocks noChangeArrowheads="1"/>
          </p:cNvSpPr>
          <p:nvPr/>
        </p:nvSpPr>
        <p:spPr bwMode="auto">
          <a:xfrm>
            <a:off x="784225" y="2230736"/>
            <a:ext cx="4364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空间存在有</a:t>
            </a:r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2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个场源点电荷</a:t>
            </a:r>
          </a:p>
        </p:txBody>
      </p:sp>
      <p:sp>
        <p:nvSpPr>
          <p:cNvPr id="385060" name="Rectangle 36"/>
          <p:cNvSpPr>
            <a:spLocks noChangeArrowheads="1"/>
          </p:cNvSpPr>
          <p:nvPr/>
        </p:nvSpPr>
        <p:spPr bwMode="auto">
          <a:xfrm>
            <a:off x="576263" y="3357861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  <a:sym typeface="Wingdings" panose="05000000000000000000" pitchFamily="2" charset="2"/>
              </a:rPr>
              <a:t></a:t>
            </a:r>
          </a:p>
        </p:txBody>
      </p:sp>
      <p:sp>
        <p:nvSpPr>
          <p:cNvPr id="385061" name="Rectangle 37"/>
          <p:cNvSpPr>
            <a:spLocks noChangeArrowheads="1"/>
          </p:cNvSpPr>
          <p:nvPr/>
        </p:nvSpPr>
        <p:spPr bwMode="auto">
          <a:xfrm>
            <a:off x="576263" y="2205336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  <a:sym typeface="Wingdings" panose="05000000000000000000" pitchFamily="2" charset="2"/>
              </a:rPr>
              <a:t></a:t>
            </a:r>
          </a:p>
        </p:txBody>
      </p:sp>
      <p:sp>
        <p:nvSpPr>
          <p:cNvPr id="385062" name="Rectangle 38"/>
          <p:cNvSpPr>
            <a:spLocks noChangeArrowheads="1"/>
          </p:cNvSpPr>
          <p:nvPr/>
        </p:nvSpPr>
        <p:spPr bwMode="auto">
          <a:xfrm>
            <a:off x="576263" y="5254923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  <a:sym typeface="Wingdings" panose="05000000000000000000" pitchFamily="2" charset="2"/>
              </a:rPr>
              <a:t></a:t>
            </a:r>
          </a:p>
        </p:txBody>
      </p:sp>
      <p:sp>
        <p:nvSpPr>
          <p:cNvPr id="385063" name="Line 39"/>
          <p:cNvSpPr>
            <a:spLocks noChangeShapeType="1"/>
          </p:cNvSpPr>
          <p:nvPr/>
        </p:nvSpPr>
        <p:spPr bwMode="auto">
          <a:xfrm flipH="1">
            <a:off x="6305550" y="5616873"/>
            <a:ext cx="360363" cy="215900"/>
          </a:xfrm>
          <a:prstGeom prst="line">
            <a:avLst/>
          </a:prstGeom>
          <a:noFill/>
          <a:ln w="28575">
            <a:solidFill>
              <a:srgbClr val="66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5064" name="Oval 40"/>
          <p:cNvSpPr>
            <a:spLocks noChangeArrowheads="1"/>
          </p:cNvSpPr>
          <p:nvPr/>
        </p:nvSpPr>
        <p:spPr bwMode="auto">
          <a:xfrm>
            <a:off x="6229350" y="5750223"/>
            <a:ext cx="152400" cy="152400"/>
          </a:xfrm>
          <a:prstGeom prst="ellipse">
            <a:avLst/>
          </a:prstGeom>
          <a:solidFill>
            <a:srgbClr val="00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85065" name="Object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778521"/>
              </p:ext>
            </p:extLst>
          </p:nvPr>
        </p:nvGraphicFramePr>
        <p:xfrm>
          <a:off x="8435975" y="4003973"/>
          <a:ext cx="457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5" name="公式" r:id="rId32" imgW="399965" imgH="323918" progId="Equation.3">
                  <p:embed/>
                </p:oleObj>
              </mc:Choice>
              <mc:Fallback>
                <p:oleObj name="公式" r:id="rId32" imgW="399965" imgH="32391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5975" y="4003973"/>
                        <a:ext cx="457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66" name="Text Box 42"/>
          <p:cNvSpPr txBox="1">
            <a:spLocks noChangeArrowheads="1"/>
          </p:cNvSpPr>
          <p:nvPr/>
        </p:nvSpPr>
        <p:spPr bwMode="auto">
          <a:xfrm>
            <a:off x="468313" y="806748"/>
            <a:ext cx="2157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实验事实： </a:t>
            </a:r>
          </a:p>
        </p:txBody>
      </p:sp>
      <p:sp>
        <p:nvSpPr>
          <p:cNvPr id="385067" name="Text Box 43"/>
          <p:cNvSpPr txBox="1">
            <a:spLocks noChangeArrowheads="1"/>
          </p:cNvSpPr>
          <p:nvPr/>
        </p:nvSpPr>
        <p:spPr bwMode="auto">
          <a:xfrm>
            <a:off x="2124075" y="692448"/>
            <a:ext cx="67056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两个点电荷之间的作用力并不因其他点电荷的存在而有所改变。</a:t>
            </a:r>
          </a:p>
        </p:txBody>
      </p:sp>
    </p:spTree>
    <p:extLst>
      <p:ext uri="{BB962C8B-B14F-4D97-AF65-F5344CB8AC3E}">
        <p14:creationId xmlns:p14="http://schemas.microsoft.com/office/powerpoint/2010/main" val="21674530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8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850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8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3850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5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5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500"/>
                                        <p:tgtEl>
                                          <p:spTgt spid="3850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38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2000"/>
                                        <p:tgtEl>
                                          <p:spTgt spid="3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8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5" dur="2000"/>
                                        <p:tgtEl>
                                          <p:spTgt spid="38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8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0"/>
                                        <p:tgtEl>
                                          <p:spTgt spid="38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8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38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000"/>
                                        <p:tgtEl>
                                          <p:spTgt spid="38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38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8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8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8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3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2000"/>
                                        <p:tgtEl>
                                          <p:spTgt spid="38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2000"/>
                                        <p:tgtEl>
                                          <p:spTgt spid="38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2000"/>
                                        <p:tgtEl>
                                          <p:spTgt spid="38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6" grpId="0" animBg="1"/>
      <p:bldP spid="385027" grpId="0" animBg="1"/>
      <p:bldP spid="385028" grpId="0" animBg="1"/>
      <p:bldP spid="385029" grpId="0" animBg="1"/>
      <p:bldP spid="385030" grpId="0" autoUpdateAnimBg="0"/>
      <p:bldP spid="385031" grpId="0" animBg="1"/>
      <p:bldP spid="385032" grpId="0" animBg="1"/>
      <p:bldP spid="385039" grpId="0" animBg="1"/>
      <p:bldP spid="385042" grpId="0" autoUpdateAnimBg="0"/>
      <p:bldP spid="385045" grpId="0" autoUpdateAnimBg="0"/>
      <p:bldP spid="385046" grpId="0" animBg="1"/>
      <p:bldP spid="385047" grpId="0" animBg="1"/>
      <p:bldP spid="385048" grpId="0" autoUpdateAnimBg="0"/>
      <p:bldP spid="385051" grpId="0" animBg="1"/>
      <p:bldP spid="385052" grpId="0" autoUpdateAnimBg="0"/>
      <p:bldP spid="385053" grpId="0"/>
      <p:bldP spid="385056" grpId="0" animBg="1"/>
      <p:bldP spid="385057" grpId="0"/>
      <p:bldP spid="385058" grpId="0"/>
      <p:bldP spid="385059" grpId="0"/>
      <p:bldP spid="385060" grpId="0"/>
      <p:bldP spid="385061" grpId="0"/>
      <p:bldP spid="385062" grpId="0"/>
      <p:bldP spid="385063" grpId="0" animBg="1"/>
      <p:bldP spid="385064" grpId="0" animBg="1"/>
      <p:bldP spid="385066" grpId="0" autoUpdateAnimBg="0"/>
      <p:bldP spid="38506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 2"/>
          <p:cNvSpPr>
            <a:spLocks noChangeShapeType="1"/>
          </p:cNvSpPr>
          <p:nvPr/>
        </p:nvSpPr>
        <p:spPr bwMode="auto">
          <a:xfrm>
            <a:off x="4787900" y="2997498"/>
            <a:ext cx="3582988" cy="0"/>
          </a:xfrm>
          <a:prstGeom prst="line">
            <a:avLst/>
          </a:prstGeom>
          <a:noFill/>
          <a:ln w="28575">
            <a:solidFill>
              <a:srgbClr val="66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750888" y="260648"/>
            <a:ext cx="80121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如图所示，已知点电荷带电量为</a:t>
            </a:r>
            <a:r>
              <a:rPr lang="zh-CN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q</a:t>
            </a:r>
            <a:r>
              <a:rPr lang="zh-CN" altLang="zh-CN" baseline="-25000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，细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杆均匀带电，电量为</a:t>
            </a:r>
            <a:r>
              <a:rPr lang="zh-CN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q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，长度为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L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点电荷与细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杆近端相距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a  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      </a:t>
            </a: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107950" y="1814811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54961"/>
              </p:ext>
            </p:extLst>
          </p:nvPr>
        </p:nvGraphicFramePr>
        <p:xfrm>
          <a:off x="6456363" y="2505373"/>
          <a:ext cx="4000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9" name="公式" r:id="rId4" imgW="152400" imgH="142977" progId="Equation.3">
                  <p:embed/>
                </p:oleObj>
              </mc:Choice>
              <mc:Fallback>
                <p:oleObj name="公式" r:id="rId4" imgW="152400" imgH="1429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363" y="2505373"/>
                        <a:ext cx="4000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123820"/>
              </p:ext>
            </p:extLst>
          </p:nvPr>
        </p:nvGraphicFramePr>
        <p:xfrm>
          <a:off x="1011238" y="2462511"/>
          <a:ext cx="1054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0" name="公式" r:id="rId6" imgW="1019048" imgH="304936" progId="Equation.3">
                  <p:embed/>
                </p:oleObj>
              </mc:Choice>
              <mc:Fallback>
                <p:oleObj name="公式" r:id="rId6" imgW="1019048" imgH="304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2462511"/>
                        <a:ext cx="10541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61905"/>
              </p:ext>
            </p:extLst>
          </p:nvPr>
        </p:nvGraphicFramePr>
        <p:xfrm>
          <a:off x="1403350" y="2916536"/>
          <a:ext cx="1612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1" name="公式" r:id="rId8" imgW="1571752" imgH="762034" progId="Equation.3">
                  <p:embed/>
                </p:oleObj>
              </mc:Choice>
              <mc:Fallback>
                <p:oleObj name="公式" r:id="rId8" imgW="1571752" imgH="7620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916536"/>
                        <a:ext cx="16129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177709"/>
              </p:ext>
            </p:extLst>
          </p:nvPr>
        </p:nvGraphicFramePr>
        <p:xfrm>
          <a:off x="539750" y="3853161"/>
          <a:ext cx="19685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2" name="公式" r:id="rId10" imgW="1933448" imgH="762034" progId="Equation.3">
                  <p:embed/>
                </p:oleObj>
              </mc:Choice>
              <mc:Fallback>
                <p:oleObj name="公式" r:id="rId10" imgW="1933448" imgH="7620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853161"/>
                        <a:ext cx="19685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12713" y="320973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例：</a:t>
            </a: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728663" y="1282998"/>
            <a:ext cx="4779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点电荷与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带电直杆之间的静电力。</a:t>
            </a: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auto">
          <a:xfrm>
            <a:off x="101600" y="1282998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求：</a:t>
            </a:r>
          </a:p>
        </p:txBody>
      </p:sp>
      <p:graphicFrame>
        <p:nvGraphicFramePr>
          <p:cNvPr id="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702059"/>
              </p:ext>
            </p:extLst>
          </p:nvPr>
        </p:nvGraphicFramePr>
        <p:xfrm>
          <a:off x="2555875" y="3853161"/>
          <a:ext cx="2463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3" name="公式" r:id="rId12" imgW="2428917" imgH="762034" progId="Equation.3">
                  <p:embed/>
                </p:oleObj>
              </mc:Choice>
              <mc:Fallback>
                <p:oleObj name="公式" r:id="rId12" imgW="2428917" imgH="7620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853161"/>
                        <a:ext cx="24638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13"/>
          <p:cNvSpPr>
            <a:spLocks noChangeArrowheads="1"/>
          </p:cNvSpPr>
          <p:nvPr/>
        </p:nvSpPr>
        <p:spPr bwMode="auto">
          <a:xfrm>
            <a:off x="6272213" y="2932411"/>
            <a:ext cx="1524000" cy="152400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shade val="46275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rgbClr val="00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7346950" y="3018136"/>
            <a:ext cx="83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a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+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L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5984875" y="3003848"/>
            <a:ext cx="55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a</a:t>
            </a: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8161338" y="299749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66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4572000" y="3084811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66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42" name="Rectangle 18"/>
          <p:cNvSpPr>
            <a:spLocks noChangeArrowheads="1"/>
          </p:cNvSpPr>
          <p:nvPr/>
        </p:nvSpPr>
        <p:spPr bwMode="auto">
          <a:xfrm>
            <a:off x="6670675" y="2927648"/>
            <a:ext cx="76200" cy="152400"/>
          </a:xfrm>
          <a:prstGeom prst="rect">
            <a:avLst/>
          </a:prstGeom>
          <a:gradFill rotWithShape="1">
            <a:gsLst>
              <a:gs pos="0">
                <a:srgbClr val="760076"/>
              </a:gs>
              <a:gs pos="50000">
                <a:srgbClr val="FF00FF"/>
              </a:gs>
              <a:gs pos="100000">
                <a:srgbClr val="76007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827088" y="6020098"/>
            <a:ext cx="244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SzPct val="80000"/>
              <a:buFont typeface="Wingdings" panose="05000000000000000000" pitchFamily="2" charset="2"/>
              <a:buChar char="u"/>
            </a:pPr>
            <a:r>
              <a:rPr lang="en-US" altLang="zh-CN" i="1">
                <a:solidFill>
                  <a:srgbClr val="FFFF66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若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&lt;&lt; 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,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F 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=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?</a:t>
            </a:r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712788" y="1770361"/>
            <a:ext cx="39592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设细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杆的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电荷线密度为</a:t>
            </a:r>
            <a:r>
              <a:rPr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</a:t>
            </a:r>
            <a:endParaRPr lang="zh-CN" altLang="en-US">
              <a:solidFill>
                <a:schemeClr val="bg1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5" name="Oval 21"/>
          <p:cNvSpPr>
            <a:spLocks noChangeArrowheads="1"/>
          </p:cNvSpPr>
          <p:nvPr/>
        </p:nvSpPr>
        <p:spPr bwMode="auto">
          <a:xfrm>
            <a:off x="4686300" y="2883198"/>
            <a:ext cx="215900" cy="215900"/>
          </a:xfrm>
          <a:prstGeom prst="ellipse">
            <a:avLst/>
          </a:prstGeom>
          <a:solidFill>
            <a:schemeClr val="hlink"/>
          </a:solidFill>
          <a:ln w="9525">
            <a:solidFill>
              <a:srgbClr val="00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6515100" y="3026073"/>
            <a:ext cx="839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x</a:t>
            </a:r>
          </a:p>
        </p:txBody>
      </p:sp>
      <p:graphicFrame>
        <p:nvGraphicFramePr>
          <p:cNvPr id="4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669722"/>
              </p:ext>
            </p:extLst>
          </p:nvPr>
        </p:nvGraphicFramePr>
        <p:xfrm>
          <a:off x="827088" y="4724698"/>
          <a:ext cx="37973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4" name="公式" r:id="rId14" imgW="3762248" imgH="762034" progId="Equation.3">
                  <p:embed/>
                </p:oleObj>
              </mc:Choice>
              <mc:Fallback>
                <p:oleObj name="公式" r:id="rId14" imgW="3762248" imgH="7620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24698"/>
                        <a:ext cx="37973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318127"/>
              </p:ext>
            </p:extLst>
          </p:nvPr>
        </p:nvGraphicFramePr>
        <p:xfrm>
          <a:off x="4643438" y="2389486"/>
          <a:ext cx="3460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5" name="公式" r:id="rId16" imgW="123952" imgH="190432" progId="Equation.3">
                  <p:embed/>
                </p:oleObj>
              </mc:Choice>
              <mc:Fallback>
                <p:oleObj name="公式" r:id="rId16" imgW="123952" imgH="1904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389486"/>
                        <a:ext cx="3460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Line 25"/>
          <p:cNvSpPr>
            <a:spLocks noChangeShapeType="1"/>
          </p:cNvSpPr>
          <p:nvPr/>
        </p:nvSpPr>
        <p:spPr bwMode="auto">
          <a:xfrm>
            <a:off x="4779963" y="3008611"/>
            <a:ext cx="1808162" cy="0"/>
          </a:xfrm>
          <a:prstGeom prst="line">
            <a:avLst/>
          </a:prstGeom>
          <a:noFill/>
          <a:ln w="9525">
            <a:solidFill>
              <a:srgbClr val="66FF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Text Box 26"/>
          <p:cNvSpPr txBox="1">
            <a:spLocks noChangeArrowheads="1"/>
          </p:cNvSpPr>
          <p:nvPr/>
        </p:nvSpPr>
        <p:spPr bwMode="auto">
          <a:xfrm>
            <a:off x="7019925" y="244822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L</a:t>
            </a:r>
          </a:p>
        </p:txBody>
      </p: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5276850" y="2545061"/>
            <a:ext cx="55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a</a:t>
            </a:r>
          </a:p>
        </p:txBody>
      </p:sp>
      <p:graphicFrame>
        <p:nvGraphicFramePr>
          <p:cNvPr id="5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998648"/>
              </p:ext>
            </p:extLst>
          </p:nvPr>
        </p:nvGraphicFramePr>
        <p:xfrm>
          <a:off x="2576513" y="2462511"/>
          <a:ext cx="1117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6" name="公式" r:id="rId18" imgW="1076283" imgH="304936" progId="Equation.3">
                  <p:embed/>
                </p:oleObj>
              </mc:Choice>
              <mc:Fallback>
                <p:oleObj name="公式" r:id="rId18" imgW="1076283" imgH="304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2462511"/>
                        <a:ext cx="11176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599986"/>
              </p:ext>
            </p:extLst>
          </p:nvPr>
        </p:nvGraphicFramePr>
        <p:xfrm>
          <a:off x="3635375" y="5680373"/>
          <a:ext cx="16271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7" name="公式" r:id="rId20" imgW="771483" imgH="409643" progId="Equation.3">
                  <p:embed/>
                </p:oleObj>
              </mc:Choice>
              <mc:Fallback>
                <p:oleObj name="公式" r:id="rId20" imgW="771483" imgH="4096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5680373"/>
                        <a:ext cx="162718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AutoShape 30"/>
          <p:cNvSpPr>
            <a:spLocks noChangeArrowheads="1"/>
          </p:cNvSpPr>
          <p:nvPr/>
        </p:nvSpPr>
        <p:spPr bwMode="auto">
          <a:xfrm>
            <a:off x="5364163" y="5085061"/>
            <a:ext cx="358775" cy="1296987"/>
          </a:xfrm>
          <a:prstGeom prst="curvedLeftArrow">
            <a:avLst>
              <a:gd name="adj1" fmla="val 72301"/>
              <a:gd name="adj2" fmla="val 144602"/>
              <a:gd name="adj3" fmla="val 33333"/>
            </a:avLst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687962"/>
              </p:ext>
            </p:extLst>
          </p:nvPr>
        </p:nvGraphicFramePr>
        <p:xfrm>
          <a:off x="5883275" y="4229100"/>
          <a:ext cx="26924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8" name="Equation" r:id="rId22" imgW="1371600" imgH="431640" progId="Equation.DSMT4">
                  <p:embed/>
                </p:oleObj>
              </mc:Choice>
              <mc:Fallback>
                <p:oleObj name="Equation" r:id="rId22" imgW="1371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883275" y="4229100"/>
                        <a:ext cx="269240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2534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utoUpdateAnimBg="0"/>
      <p:bldP spid="28" grpId="0" autoUpdateAnimBg="0"/>
      <p:bldP spid="33" grpId="0" autoUpdateAnimBg="0"/>
      <p:bldP spid="34" grpId="0" autoUpdateAnimBg="0"/>
      <p:bldP spid="35" grpId="0" autoUpdateAnimBg="0"/>
      <p:bldP spid="37" grpId="0" animBg="1"/>
      <p:bldP spid="38" grpId="0"/>
      <p:bldP spid="39" grpId="0"/>
      <p:bldP spid="40" grpId="0"/>
      <p:bldP spid="41" grpId="0"/>
      <p:bldP spid="42" grpId="0" animBg="1"/>
      <p:bldP spid="43" grpId="0" autoUpdateAnimBg="0"/>
      <p:bldP spid="44" grpId="0" autoUpdateAnimBg="0"/>
      <p:bldP spid="45" grpId="0" animBg="1"/>
      <p:bldP spid="46" grpId="0"/>
      <p:bldP spid="49" grpId="0" animBg="1"/>
      <p:bldP spid="50" grpId="0"/>
      <p:bldP spid="51" grpId="0"/>
      <p:bldP spid="54" grpId="0" animBg="1"/>
    </p:bldLst>
  </p:timing>
</p:sld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13165</TotalTime>
  <Words>1744</Words>
  <Application>Microsoft Office PowerPoint</Application>
  <PresentationFormat>全屏显示(4:3)</PresentationFormat>
  <Paragraphs>312</Paragraphs>
  <Slides>30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Monotype Sorts</vt:lpstr>
      <vt:lpstr>方正舒体</vt:lpstr>
      <vt:lpstr>仿宋_GB2312</vt:lpstr>
      <vt:lpstr>黑体</vt:lpstr>
      <vt:lpstr>华文仿宋</vt:lpstr>
      <vt:lpstr>楷体_GB2312</vt:lpstr>
      <vt:lpstr>隶书</vt:lpstr>
      <vt:lpstr>宋体</vt:lpstr>
      <vt:lpstr>Arial</vt:lpstr>
      <vt:lpstr>Symbol</vt:lpstr>
      <vt:lpstr>Times New Roman</vt:lpstr>
      <vt:lpstr>Wingdings</vt:lpstr>
      <vt:lpstr>3_默认设计模板</vt:lpstr>
      <vt:lpstr>MathType 7.0 Equation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Relativity</dc:title>
  <dc:creator>Jiang Chenwei</dc:creator>
  <cp:lastModifiedBy>jiangcw</cp:lastModifiedBy>
  <cp:revision>897</cp:revision>
  <dcterms:created xsi:type="dcterms:W3CDTF">2002-06-18T00:43:24Z</dcterms:created>
  <dcterms:modified xsi:type="dcterms:W3CDTF">2022-04-23T15:43:54Z</dcterms:modified>
</cp:coreProperties>
</file>